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2"/>
  </p:notesMasterIdLst>
  <p:handoutMasterIdLst>
    <p:handoutMasterId r:id="rId23"/>
  </p:handoutMasterIdLst>
  <p:sldIdLst>
    <p:sldId id="737" r:id="rId2"/>
    <p:sldId id="738" r:id="rId3"/>
    <p:sldId id="739" r:id="rId4"/>
    <p:sldId id="740" r:id="rId5"/>
    <p:sldId id="726" r:id="rId6"/>
    <p:sldId id="731" r:id="rId7"/>
    <p:sldId id="728" r:id="rId8"/>
    <p:sldId id="729" r:id="rId9"/>
    <p:sldId id="732" r:id="rId10"/>
    <p:sldId id="730" r:id="rId11"/>
    <p:sldId id="734" r:id="rId12"/>
    <p:sldId id="733" r:id="rId13"/>
    <p:sldId id="735" r:id="rId14"/>
    <p:sldId id="736" r:id="rId15"/>
    <p:sldId id="745" r:id="rId16"/>
    <p:sldId id="746" r:id="rId17"/>
    <p:sldId id="747" r:id="rId18"/>
    <p:sldId id="748" r:id="rId19"/>
    <p:sldId id="749" r:id="rId20"/>
    <p:sldId id="75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uglas Hearn" initials="DH" lastIdx="2" clrIdx="0">
    <p:extLst>
      <p:ext uri="{19B8F6BF-5375-455C-9EA6-DF929625EA0E}">
        <p15:presenceInfo xmlns:p15="http://schemas.microsoft.com/office/powerpoint/2012/main" userId="S-1-5-21-706745037-407587118-1757479407-678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4FC392-7F19-4B46-82C7-49F8BADC69FD}" v="6" dt="2018-04-25T03:29:06.9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8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409D7-81EB-446A-838D-83E7B9FB1408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950A0-84D2-482B-8378-9E04DA0C5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5FD80-96C6-41C9-AFCE-B8C1E1151AA2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578D8-EBD8-418D-AD46-F5D9C462EB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84461BD-AD45-4114-B8D8-BFE1F8C8FD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4"/>
          <a:stretch/>
        </p:blipFill>
        <p:spPr>
          <a:xfrm>
            <a:off x="1" y="374649"/>
            <a:ext cx="9141551" cy="648243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CA3F60-58C5-4C58-B874-28AAF32CBA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9860" y="3053349"/>
            <a:ext cx="5181692" cy="2122949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kumimoji="0" lang="en-US" sz="3000" b="0" i="0" u="none" strike="noStrike" kern="1200" cap="none" spc="0" normalizeH="0" baseline="0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defRPr>
            </a:lvl1pPr>
            <a:lvl2pPr marL="175022" indent="0">
              <a:buNone/>
              <a:defRPr/>
            </a:lvl2pPr>
            <a:lvl3pPr marL="427435" indent="0">
              <a:buNone/>
              <a:defRPr/>
            </a:lvl3pPr>
            <a:lvl4pPr marL="685800" indent="0">
              <a:buNone/>
              <a:defRPr/>
            </a:lvl4pPr>
            <a:lvl5pPr marL="944166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2DCC029-0BD4-4963-90F9-075B2C2B1B4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1093" y="5481890"/>
            <a:ext cx="3959225" cy="7845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2100" b="0" kern="12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75022" indent="0">
              <a:buNone/>
              <a:defRPr/>
            </a:lvl2pPr>
            <a:lvl3pPr marL="427435" indent="0">
              <a:buNone/>
              <a:defRPr/>
            </a:lvl3pPr>
            <a:lvl4pPr marL="685800" indent="0">
              <a:buNone/>
              <a:defRPr/>
            </a:lvl4pPr>
            <a:lvl5pPr marL="944166" indent="0">
              <a:buNone/>
              <a:defRPr/>
            </a:lvl5pPr>
          </a:lstStyle>
          <a:p>
            <a:pPr lvl="0"/>
            <a:r>
              <a:rPr lang="en-US" dirty="0"/>
              <a:t>Presenter information</a:t>
            </a:r>
          </a:p>
        </p:txBody>
      </p:sp>
    </p:spTree>
    <p:extLst>
      <p:ext uri="{BB962C8B-B14F-4D97-AF65-F5344CB8AC3E}">
        <p14:creationId xmlns:p14="http://schemas.microsoft.com/office/powerpoint/2010/main" val="299920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6A79EF3-BC29-4C8A-8642-1A50DC924D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0" y="1645920"/>
            <a:ext cx="7315200" cy="4572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94BEBE-FEAA-4A94-BDCE-510F5E7F8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3155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0">
                <a:solidFill>
                  <a:srgbClr val="FFFF00"/>
                </a:solidFill>
                <a:latin typeface="Arial Black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subtitle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7917BA-BF11-4A19-8C82-7FEB470B7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702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D9EF4-69B0-4A67-B9D6-CDC2D586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3F775B-B8D7-4352-9EC6-197A18C8C5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34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nd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934933-81C6-443D-A263-BD4965D51B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03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49E630-F24D-4425-B158-95DEF2DDEB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0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DF7FE-81CA-431F-8E19-FEF8E73146F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400" y="1554163"/>
            <a:ext cx="7315200" cy="50276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861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DF7FE-81CA-431F-8E19-FEF8E73146F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400" y="1554163"/>
            <a:ext cx="3588589" cy="50276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CEBE4B-96D5-4957-878E-26C023F898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41011" y="1554163"/>
            <a:ext cx="3588589" cy="50276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2911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DF7FE-81CA-431F-8E19-FEF8E73146F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2221311"/>
            <a:ext cx="4045789" cy="4360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CEBE4B-96D5-4957-878E-26C023F898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41011" y="2233299"/>
            <a:ext cx="4045789" cy="43484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C1E84DDC-3961-4804-B9B8-EB937A7B4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61959"/>
            <a:ext cx="4040188" cy="659352"/>
          </a:xfrm>
          <a:prstGeom prst="rect">
            <a:avLst/>
          </a:prstGeo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bg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4BF51B8-7087-4907-A83C-AEABA9AFAFBC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645025" y="1566468"/>
            <a:ext cx="4041775" cy="654843"/>
          </a:xfrm>
          <a:prstGeom prst="rect">
            <a:avLst/>
          </a:prstGeo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bg1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89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14400" y="1645920"/>
            <a:ext cx="7315200" cy="4572000"/>
          </a:xfrm>
          <a:prstGeom prst="rect">
            <a:avLst/>
          </a:prstGeom>
        </p:spPr>
        <p:txBody>
          <a:bodyPr/>
          <a:lstStyle>
            <a:lvl1pPr>
              <a:buClr>
                <a:srgbClr val="FFFF00"/>
              </a:buClr>
              <a:defRPr/>
            </a:lvl1pPr>
            <a:lvl2pPr marL="569913" indent="-336550">
              <a:buClr>
                <a:srgbClr val="FFFF00"/>
              </a:buClr>
              <a:buFont typeface="Arial" panose="020B0604020202020204" pitchFamily="34" charset="0"/>
              <a:buChar char="–"/>
              <a:defRPr/>
            </a:lvl2pPr>
            <a:lvl3pPr>
              <a:buClr>
                <a:srgbClr val="FFFF00"/>
              </a:buClr>
              <a:defRPr/>
            </a:lvl3pPr>
            <a:lvl4pPr>
              <a:buClr>
                <a:srgbClr val="FFFF00"/>
              </a:buClr>
              <a:defRPr/>
            </a:lvl4pPr>
            <a:lvl5pPr>
              <a:buClr>
                <a:srgbClr val="FFFF00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716491-07C4-40C4-8388-66082EBC7B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892" y="1554480"/>
            <a:ext cx="8928338" cy="51827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40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4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E5ED998-6526-4106-90D1-FBEFCBDB90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640080"/>
            <a:ext cx="7315200" cy="9144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448AF3E9-576B-4868-B604-93B21D7C526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914400" y="1630363"/>
            <a:ext cx="7315200" cy="48625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6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83A310E-7545-4DBC-9ACC-1683CDFE8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/>
          <a:p>
            <a:fld id="{C8B0C29F-8A2C-44A6-9CE3-083C28E2AC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716491-07C4-40C4-8388-66082EBC7B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892" y="448574"/>
            <a:ext cx="8928338" cy="62886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0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7A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73223"/>
            <a:ext cx="8763000" cy="3077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Arial Black" pitchFamily="34" charset="0"/>
              </a:rPr>
              <a:t>St. Johns River Water Management District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F1265A3-6BB7-41DA-AD9C-7B9EDB8806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15200" y="6492875"/>
            <a:ext cx="1828800" cy="365125"/>
          </a:xfrm>
          <a:prstGeom prst="rect">
            <a:avLst/>
          </a:prstGeom>
        </p:spPr>
        <p:txBody>
          <a:bodyPr rIns="182880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7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22" r:id="rId3"/>
    <p:sldLayoutId id="2147483723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F1FC60"/>
          </a:solidFill>
          <a:effectLst>
            <a:glow rad="63500">
              <a:schemeClr val="tx1">
                <a:lumMod val="65000"/>
                <a:lumOff val="35000"/>
                <a:alpha val="4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Arial Black" pitchFamily="34" charset="0"/>
          <a:ea typeface="+mj-ea"/>
          <a:cs typeface="+mj-cs"/>
        </a:defRPr>
      </a:lvl1pPr>
    </p:titleStyle>
    <p:bodyStyle>
      <a:lvl1pPr marL="233363" indent="-233363" algn="l" defTabSz="914400" rtl="0" eaLnBrk="1" latinLnBrk="0" hangingPunct="1">
        <a:spcBef>
          <a:spcPts val="500"/>
        </a:spcBef>
        <a:buClr>
          <a:srgbClr val="F1FC60"/>
        </a:buClr>
        <a:buFont typeface="Arial" pitchFamily="34" charset="0"/>
        <a:buChar char="•"/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569913" indent="-336550" algn="l" defTabSz="914400" rtl="0" eaLnBrk="1" latinLnBrk="0" hangingPunct="1">
        <a:spcBef>
          <a:spcPts val="500"/>
        </a:spcBef>
        <a:buClr>
          <a:srgbClr val="F1FC60"/>
        </a:buClr>
        <a:buFont typeface="Arial" pitchFamily="34" charset="0"/>
        <a:buChar char="–"/>
        <a:defRPr sz="28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2pPr>
      <a:lvl3pPr marL="801688" indent="-231775" algn="l" defTabSz="914400" rtl="0" eaLnBrk="1" latinLnBrk="0" hangingPunct="1">
        <a:spcBef>
          <a:spcPts val="500"/>
        </a:spcBef>
        <a:buClr>
          <a:srgbClr val="F1FC60"/>
        </a:buClr>
        <a:buFont typeface="Courier New" pitchFamily="49" charset="0"/>
        <a:buChar char="o"/>
        <a:defRPr sz="2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3pPr>
      <a:lvl4pPr marL="1147763" indent="-233363" algn="l" defTabSz="914400" rtl="0" eaLnBrk="1" latinLnBrk="0" hangingPunct="1">
        <a:spcBef>
          <a:spcPts val="500"/>
        </a:spcBef>
        <a:buClr>
          <a:srgbClr val="F1FC60"/>
        </a:buClr>
        <a:buFont typeface="Wingdings" pitchFamily="2" charset="2"/>
        <a:buChar char="§"/>
        <a:defRPr sz="2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4pPr>
      <a:lvl5pPr marL="1484313" indent="-225425" algn="l" defTabSz="914400" rtl="0" eaLnBrk="1" latinLnBrk="0" hangingPunct="1">
        <a:spcBef>
          <a:spcPts val="500"/>
        </a:spcBef>
        <a:buClr>
          <a:srgbClr val="F1FC60"/>
        </a:buClr>
        <a:buFont typeface="Wingdings" pitchFamily="2" charset="2"/>
        <a:buChar char="Ø"/>
        <a:defRPr sz="2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ythonhosted.org/rasterstat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2B50F7F-AEE3-412B-8484-6B12992DAF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Virtual (VRT) Geospatial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FED6A-CC28-46C0-97BA-8A28C5E69D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 Cera, P.E.</a:t>
            </a:r>
          </a:p>
        </p:txBody>
      </p:sp>
    </p:spTree>
    <p:extLst>
      <p:ext uri="{BB962C8B-B14F-4D97-AF65-F5344CB8AC3E}">
        <p14:creationId xmlns:p14="http://schemas.microsoft.com/office/powerpoint/2010/main" val="2286966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PERLND Raster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711" y="1554163"/>
            <a:ext cx="3342878" cy="5027612"/>
          </a:xfrm>
        </p:spPr>
      </p:pic>
      <p:sp>
        <p:nvSpPr>
          <p:cNvPr id="5" name="TextBox 4"/>
          <p:cNvSpPr txBox="1"/>
          <p:nvPr/>
        </p:nvSpPr>
        <p:spPr>
          <a:xfrm>
            <a:off x="198783" y="1895024"/>
            <a:ext cx="3768980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gdal_calc.py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-A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baselue.vrt</a:t>
            </a:r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-B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hspf_lc.vrt</a:t>
            </a:r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calc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=A+B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outfile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lue.tif</a:t>
            </a:r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NoDataValue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=-9999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--type=Int16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--co COMPRESS=DEFLATE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--co PREDICTOR=2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--co TILED=YES</a:t>
            </a:r>
          </a:p>
          <a:p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     --overwrite</a:t>
            </a:r>
          </a:p>
          <a:p>
            <a:endParaRPr lang="en-US" sz="1400"/>
          </a:p>
        </p:txBody>
      </p:sp>
      <p:sp>
        <p:nvSpPr>
          <p:cNvPr id="2" name="Rectangle 1"/>
          <p:cNvSpPr/>
          <p:nvPr/>
        </p:nvSpPr>
        <p:spPr>
          <a:xfrm>
            <a:off x="4258342" y="3363704"/>
            <a:ext cx="850790" cy="119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58342" y="3635372"/>
            <a:ext cx="850790" cy="119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64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hspfbintoolbox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err="1"/>
              <a:t>hspfbintoolbox</a:t>
            </a:r>
            <a:r>
              <a:rPr lang="en-US"/>
              <a:t> extracts results from HSPF binary files</a:t>
            </a:r>
          </a:p>
          <a:p>
            <a:r>
              <a:rPr lang="en-US"/>
              <a:t>Python, cross-platform tool</a:t>
            </a:r>
          </a:p>
          <a:p>
            <a:r>
              <a:rPr lang="en-US"/>
              <a:t>Command line and Python library</a:t>
            </a:r>
          </a:p>
          <a:p>
            <a:r>
              <a:rPr lang="en-US"/>
              <a:t>Installation (typical):</a:t>
            </a:r>
          </a:p>
          <a:p>
            <a:pPr marL="393192" lvl="1" indent="0">
              <a:buNone/>
            </a:pP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pip install </a:t>
            </a:r>
            <a:r>
              <a:rPr lang="en-US" err="1">
                <a:latin typeface="Courier New" panose="02070309020205020404" pitchFamily="49" charset="0"/>
                <a:cs typeface="Courier New" panose="02070309020205020404" pitchFamily="49" charset="0"/>
              </a:rPr>
              <a:t>hspfbintoolbox</a:t>
            </a:r>
            <a:endParaRPr lang="en-US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/>
              <a:t>Used to create Look Up Tables for nearly all HSPF variables, yearly, and monthly</a:t>
            </a:r>
          </a:p>
        </p:txBody>
      </p:sp>
    </p:spTree>
    <p:extLst>
      <p:ext uri="{BB962C8B-B14F-4D97-AF65-F5344CB8AC3E}">
        <p14:creationId xmlns:p14="http://schemas.microsoft.com/office/powerpoint/2010/main" val="2979660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58803598" cy="478592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fi-FI" sz="1400" dirty="0"/>
              <a:t>&lt;VRTDataset rasterXSize="3554" rasterYSize="6318"&gt;</a:t>
            </a:r>
          </a:p>
          <a:p>
            <a:r>
              <a:rPr lang="en-US" sz="1400" dirty="0"/>
              <a:t>  &lt;SRS&gt;PROJCS["NAD83(HARN) / Florida GDL </a:t>
            </a:r>
            <a:r>
              <a:rPr lang="en-US" sz="1400" dirty="0" err="1"/>
              <a:t>Albers",GEOGCS</a:t>
            </a:r>
            <a:r>
              <a:rPr lang="en-US" sz="1400" dirty="0"/>
              <a:t>["NAD83(HARN)",DATUM["NAD83_High_Accuracy_Reference_Network",SPHEROID["GRS 1980",6378137,298.257222101,AUTHORITY["EPSG","7019"]],TOWGS84[0,0,0,0,0,0,0],AUTHORITY["EPSG","6152"]],PRIMEM["Greenwich",0,AUTHORITY["EPSG","8901"]],UNIT["degree",0.0174532925199433,AUTHORITY["EPSG","9122"]],AUTHORITY["EPSG","4152"]],PROJECTION["</a:t>
            </a:r>
            <a:r>
              <a:rPr lang="en-US" sz="1400" dirty="0" err="1"/>
              <a:t>Albers_Conic_Equal_Area</a:t>
            </a:r>
            <a:r>
              <a:rPr lang="en-US" sz="1400" dirty="0"/>
              <a:t>"],PARAMETER["standard_parallel_1",24],PARAMETER["standard_parallel_2",31.5],PARAMETER["latitude_of_center",24],PARAMETER["longitude_of_center",-84],PARAMETER["false_easting",400000],PARAMETER["false_northing",0],UNIT["metre",1,AUTHORITY["EPSG","9001"]],AXIS["X",EAST],AXIS["Y",NORTH],AUTHORITY["EPSG","3087"]]&lt;/SRS&gt;</a:t>
            </a:r>
          </a:p>
          <a:p>
            <a:r>
              <a:rPr lang="pt-BR" sz="1400" dirty="0"/>
              <a:t>  &lt;GeoTransform&gt;  5.3594982359709428e+05,  3.0000448581084310e+01,  0.0000000000000000e+00,  6.4710220398997108e+05,  0.0000000000000000e+00, -3.0000448581084310e+01&lt;/GeoTransform&gt;</a:t>
            </a:r>
          </a:p>
          <a:p>
            <a:r>
              <a:rPr lang="en-US" sz="1400" dirty="0"/>
              <a:t>  &lt;</a:t>
            </a:r>
            <a:r>
              <a:rPr lang="en-US" sz="1400" dirty="0" err="1"/>
              <a:t>VRTRasterBand</a:t>
            </a:r>
            <a:r>
              <a:rPr lang="en-US" sz="1400" dirty="0"/>
              <a:t> </a:t>
            </a:r>
          </a:p>
          <a:p>
            <a:r>
              <a:rPr lang="en-US" sz="1400" dirty="0"/>
              <a:t>        </a:t>
            </a:r>
            <a:r>
              <a:rPr lang="en-US" sz="1400" dirty="0" err="1"/>
              <a:t>dataType</a:t>
            </a:r>
            <a:r>
              <a:rPr lang="en-US" sz="1400" dirty="0"/>
              <a:t>="Float32" band="1"&gt;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NoDataValue</a:t>
            </a:r>
            <a:r>
              <a:rPr lang="en-US" sz="1400" dirty="0"/>
              <a:t>&gt;-9999&lt;/</a:t>
            </a:r>
            <a:r>
              <a:rPr lang="en-US" sz="1400" dirty="0" err="1"/>
              <a:t>NoDataValue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 &lt;</a:t>
            </a:r>
            <a:r>
              <a:rPr lang="en-US" sz="140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SourceFilename</a:t>
            </a:r>
            <a:r>
              <a:rPr lang="en-US" sz="1400" dirty="0"/>
              <a:t> </a:t>
            </a:r>
            <a:r>
              <a:rPr lang="en-US" sz="1400" err="1"/>
              <a:t>relativeToVRT</a:t>
            </a:r>
            <a:r>
              <a:rPr lang="en-US" sz="1400" dirty="0"/>
              <a:t>="1"&gt;</a:t>
            </a:r>
          </a:p>
          <a:p>
            <a:r>
              <a:rPr lang="en-US" sz="1400" dirty="0"/>
              <a:t>      </a:t>
            </a:r>
            <a:r>
              <a:rPr lang="en-US" sz="1400" dirty="0">
                <a:solidFill>
                  <a:srgbClr val="FF0000"/>
                </a:solidFill>
              </a:rPr>
              <a:t>    ../</a:t>
            </a:r>
            <a:r>
              <a:rPr lang="en-US" sz="1400" err="1">
                <a:solidFill>
                  <a:srgbClr val="FF0000"/>
                </a:solidFill>
              </a:rPr>
              <a:t>gis</a:t>
            </a:r>
            <a:r>
              <a:rPr lang="en-US" sz="1400" dirty="0">
                <a:solidFill>
                  <a:srgbClr val="FF0000"/>
                </a:solidFill>
              </a:rPr>
              <a:t>/</a:t>
            </a:r>
            <a:r>
              <a:rPr lang="en-US" sz="1400" err="1">
                <a:solidFill>
                  <a:srgbClr val="FF0000"/>
                </a:solidFill>
              </a:rPr>
              <a:t>lue_irr.tif</a:t>
            </a:r>
            <a:endParaRPr lang="en-US" sz="1400" dirty="0">
              <a:solidFill>
                <a:srgbClr val="D99694"/>
              </a:solidFill>
              <a:cs typeface="Calibri"/>
            </a:endParaRPr>
          </a:p>
          <a:p>
            <a:r>
              <a: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      </a:t>
            </a:r>
            <a:r>
              <a:rPr lang="en-US" sz="1400" dirty="0"/>
              <a:t>&lt;/</a:t>
            </a:r>
            <a:r>
              <a:rPr lang="en-US" sz="1400" err="1"/>
              <a:t>SourceFilename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SourceBand</a:t>
            </a:r>
            <a:r>
              <a:rPr lang="en-US" sz="1400" dirty="0"/>
              <a:t>&gt;1&lt;/</a:t>
            </a:r>
            <a:r>
              <a:rPr lang="en-US" sz="1400" err="1"/>
              <a:t>SourceBand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SourceProperties</a:t>
            </a:r>
            <a:r>
              <a:rPr lang="en-US" sz="1400" dirty="0"/>
              <a:t> </a:t>
            </a:r>
            <a:r>
              <a:rPr lang="en-US" sz="1400" err="1"/>
              <a:t>RasterXSize</a:t>
            </a:r>
            <a:r>
              <a:rPr lang="en-US" sz="1400" dirty="0"/>
              <a:t>="3554" </a:t>
            </a:r>
            <a:r>
              <a:rPr lang="en-US" sz="1400" err="1"/>
              <a:t>RasterYSize</a:t>
            </a:r>
            <a:r>
              <a:rPr lang="en-US" sz="1400" dirty="0"/>
              <a:t>="6318" </a:t>
            </a:r>
            <a:r>
              <a:rPr lang="en-US" sz="1400" err="1"/>
              <a:t>DataType</a:t>
            </a:r>
            <a:r>
              <a:rPr lang="en-US" sz="1400" dirty="0"/>
              <a:t>="UInt16" </a:t>
            </a:r>
            <a:r>
              <a:rPr lang="en-US" sz="1400" err="1"/>
              <a:t>BlockXSize</a:t>
            </a:r>
            <a:r>
              <a:rPr lang="en-US" sz="1400" dirty="0"/>
              <a:t>="256" </a:t>
            </a:r>
            <a:r>
              <a:rPr lang="en-US" sz="1400" err="1"/>
              <a:t>BlockYSize</a:t>
            </a:r>
            <a:r>
              <a:rPr lang="en-US" sz="1400" dirty="0"/>
              <a:t>="256" /&gt;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SrcRect</a:t>
            </a:r>
            <a:r>
              <a:rPr lang="en-US" sz="1400" dirty="0"/>
              <a:t> </a:t>
            </a:r>
            <a:r>
              <a:rPr lang="en-US" sz="1400" err="1"/>
              <a:t>xOff</a:t>
            </a:r>
            <a:r>
              <a:rPr lang="en-US" sz="1400" dirty="0"/>
              <a:t>="0" </a:t>
            </a:r>
            <a:r>
              <a:rPr lang="en-US" sz="1400" err="1"/>
              <a:t>yOff</a:t>
            </a:r>
            <a:r>
              <a:rPr lang="en-US" sz="1400" dirty="0"/>
              <a:t>="0" </a:t>
            </a:r>
            <a:r>
              <a:rPr lang="en-US" sz="1400" err="1"/>
              <a:t>xSize</a:t>
            </a:r>
            <a:r>
              <a:rPr lang="en-US" sz="1400" dirty="0"/>
              <a:t>="3554" </a:t>
            </a:r>
            <a:r>
              <a:rPr lang="en-US" sz="140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DstRect</a:t>
            </a:r>
            <a:r>
              <a:rPr lang="en-US" sz="1400" dirty="0"/>
              <a:t> </a:t>
            </a:r>
            <a:r>
              <a:rPr lang="en-US" sz="1400" err="1"/>
              <a:t>xOff</a:t>
            </a:r>
            <a:r>
              <a:rPr lang="en-US" sz="1400" dirty="0"/>
              <a:t>="0" </a:t>
            </a:r>
            <a:r>
              <a:rPr lang="en-US" sz="1400" err="1"/>
              <a:t>yOff</a:t>
            </a:r>
            <a:r>
              <a:rPr lang="en-US" sz="1400" dirty="0"/>
              <a:t>="0" </a:t>
            </a:r>
            <a:r>
              <a:rPr lang="en-US" sz="1400" err="1"/>
              <a:t>xSize</a:t>
            </a:r>
            <a:r>
              <a:rPr lang="en-US" sz="1400" dirty="0"/>
              <a:t>="3554" </a:t>
            </a:r>
            <a:r>
              <a:rPr lang="en-US" sz="140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      &lt;NODATA&gt;0&lt;/NODATA&gt;</a:t>
            </a:r>
          </a:p>
          <a:p>
            <a:r>
              <a:rPr lang="en-US" sz="1400" dirty="0"/>
              <a:t>    </a:t>
            </a:r>
            <a:r>
              <a:rPr lang="en-US" sz="1400" dirty="0">
                <a:solidFill>
                  <a:srgbClr val="EEECE1"/>
                </a:solidFill>
              </a:rPr>
              <a:t>  &lt;LUT&gt;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       401:1.9615,402:5.9667,403:40.548,404:36.128,406:7.9741,407:3.7158,408:4.9182,409:4.915,410:5.4634,411:4.4458,412:3.3966,417:6.3115,418:5.0476,421: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 &lt;/LUT&gt;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/>
              <a:t>    &lt;/</a:t>
            </a:r>
            <a:r>
              <a:rPr lang="en-US" sz="140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  &lt;/</a:t>
            </a:r>
            <a:r>
              <a:rPr lang="en-US" sz="1400" err="1"/>
              <a:t>VRTRasterBand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err="1"/>
              <a:t>VRTDataset</a:t>
            </a:r>
            <a:r>
              <a:rPr lang="en-US" sz="1400" dirty="0"/>
              <a:t>&gt;</a:t>
            </a:r>
          </a:p>
          <a:p>
            <a:endParaRPr lang="en-US" sz="11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VRT Raster Look Up Table (LUT)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41562"/>
            <a:ext cx="2735602" cy="4114800"/>
          </a:xfrm>
        </p:spPr>
      </p:pic>
      <p:pic>
        <p:nvPicPr>
          <p:cNvPr id="14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055" y="2352960"/>
            <a:ext cx="2735945" cy="4114800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agwi_2001.vrt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rgbClr val="FF0000"/>
                </a:solidFill>
              </a:rPr>
              <a:t>lue_irr.tif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6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VRT to Mosaic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Need seamless raster layer to use zonal statistics</a:t>
            </a:r>
          </a:p>
          <a:p>
            <a:r>
              <a:rPr lang="en-US" dirty="0"/>
              <a:t>VRT can be used to mosaic</a:t>
            </a:r>
          </a:p>
          <a:p>
            <a:pPr lvl="1"/>
            <a:r>
              <a:rPr lang="en-US" dirty="0"/>
              <a:t>Other VRTs!</a:t>
            </a:r>
          </a:p>
          <a:p>
            <a:r>
              <a:rPr lang="en-US" dirty="0"/>
              <a:t>GDAL command line utility: 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gdalbuildvrt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out.vrt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in01.vrt in02.vrt…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09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err="1"/>
              <a:t>Zonalstats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50557"/>
            <a:ext cx="3589338" cy="3634824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Used Python library ‘</a:t>
            </a:r>
            <a:r>
              <a:rPr lang="en-US" err="1"/>
              <a:t>rasterstats</a:t>
            </a:r>
            <a:r>
              <a:rPr lang="en-US"/>
              <a:t>’</a:t>
            </a:r>
          </a:p>
          <a:p>
            <a:r>
              <a:rPr lang="en-US">
                <a:hlinkClick r:id="rId3"/>
              </a:rPr>
              <a:t>http://pythonhosted.org/rasterstats/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6997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4019370" cy="34163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 &lt;</a:t>
            </a:r>
            <a:r>
              <a:rPr lang="en-US" dirty="0" err="1"/>
              <a:t>OGRVRTLayer</a:t>
            </a:r>
            <a:r>
              <a:rPr lang="en-US" dirty="0"/>
              <a:t> name="03080101_clip"&gt;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     &lt;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fi-FI" sz="1400" dirty="0">
              <a:cs typeface="Calibri"/>
            </a:endParaRPr>
          </a:p>
          <a:p>
            <a:r>
              <a:rPr lang="en-US" dirty="0"/>
              <a:t>       </a:t>
            </a:r>
            <a:r>
              <a:rPr lang="en-US" dirty="0">
                <a:solidFill>
                  <a:srgbClr val="FF0000"/>
                </a:solidFill>
              </a:rPr>
              <a:t> WBD_HUC8.shp</a:t>
            </a:r>
            <a:endParaRPr lang="fi-FI" sz="1400" dirty="0">
              <a:solidFill>
                <a:srgbClr val="FF0000"/>
              </a:solidFill>
              <a:cs typeface="Calibri"/>
            </a:endParaRPr>
          </a:p>
          <a:p>
            <a:r>
              <a:rPr lang="en-US" dirty="0"/>
              <a:t>    &lt;/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        &lt;</a:t>
            </a:r>
            <a:r>
              <a:rPr lang="en-US" dirty="0" err="1"/>
              <a:t>SrcSQL</a:t>
            </a:r>
            <a:r>
              <a:rPr lang="en-US" dirty="0"/>
              <a:t>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           </a:t>
            </a:r>
            <a:r>
              <a:rPr lang="en-US" dirty="0">
                <a:solidFill>
                  <a:srgbClr val="EEECE1"/>
                </a:solidFill>
              </a:rPr>
              <a:t> SELECT * </a:t>
            </a:r>
            <a:br>
              <a:rPr lang="en-US" dirty="0">
                <a:solidFill>
                  <a:srgbClr val="EEECE1"/>
                </a:solidFill>
                <a:ea typeface="+mn-lt"/>
                <a:cs typeface="+mn-lt"/>
              </a:rPr>
            </a:br>
            <a:r>
              <a:rPr lang="en-US" dirty="0">
                <a:solidFill>
                  <a:srgbClr val="EEECE1"/>
                </a:solidFill>
              </a:rPr>
              <a:t>            FROM WBD_HUC8 </a:t>
            </a:r>
            <a:br>
              <a:rPr lang="en-US" dirty="0">
                <a:solidFill>
                  <a:srgbClr val="EEECE1"/>
                </a:solidFill>
                <a:ea typeface="+mn-lt"/>
                <a:cs typeface="+mn-lt"/>
              </a:rPr>
            </a:br>
            <a:r>
              <a:rPr lang="en-US" dirty="0">
                <a:solidFill>
                  <a:srgbClr val="EEECE1"/>
                </a:solidFill>
              </a:rPr>
              <a:t>            WHERE HUC_8 = '03080101'</a:t>
            </a:r>
            <a:br>
              <a:rPr lang="en-US" dirty="0">
                <a:solidFill>
                  <a:srgbClr val="EEECE1"/>
                </a:solidFill>
                <a:ea typeface="+mn-lt"/>
                <a:cs typeface="+mn-lt"/>
              </a:rPr>
            </a:br>
            <a:r>
              <a:rPr lang="en-US" dirty="0"/>
              <a:t>        &lt;/</a:t>
            </a:r>
            <a:r>
              <a:rPr lang="en-US" dirty="0" err="1"/>
              <a:t>SrcSQL</a:t>
            </a:r>
            <a:r>
              <a:rPr lang="en-US" dirty="0"/>
              <a:t>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 &lt;/</a:t>
            </a:r>
            <a:r>
              <a:rPr lang="en-US" dirty="0" err="1"/>
              <a:t>OGRVRTLayer</a:t>
            </a:r>
            <a:r>
              <a:rPr lang="en-US" dirty="0"/>
              <a:t>&gt;</a:t>
            </a:r>
            <a:br>
              <a:rPr lang="en-US" dirty="0">
                <a:ea typeface="+mn-lt"/>
                <a:cs typeface="+mn-lt"/>
              </a:rPr>
            </a:br>
            <a:r>
              <a:rPr lang="en-US" dirty="0"/>
              <a:t>&lt;/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endParaRPr lang="fi-FI" sz="140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Selection by Attributes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Content Placeholder 10" descr="A close up of a map&#10;&#10;Description generated with high confidence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" y="2973468"/>
            <a:ext cx="2735602" cy="2850987"/>
          </a:xfrm>
        </p:spPr>
      </p:pic>
      <p:pic>
        <p:nvPicPr>
          <p:cNvPr id="14" name="Content Placeholder 10" descr="A close up of a logo&#10;&#10;Description generated with high confidence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408055" y="2984688"/>
            <a:ext cx="2735945" cy="2851344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03080101_clip.vrt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WBD_HUC8.shp</a:t>
            </a:r>
          </a:p>
        </p:txBody>
      </p:sp>
    </p:spTree>
    <p:extLst>
      <p:ext uri="{BB962C8B-B14F-4D97-AF65-F5344CB8AC3E}">
        <p14:creationId xmlns:p14="http://schemas.microsoft.com/office/powerpoint/2010/main" val="1972874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4524508" cy="369331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</a:p>
          <a:p>
            <a:r>
              <a:rPr lang="en-US" dirty="0"/>
              <a:t> &lt;</a:t>
            </a:r>
            <a:r>
              <a:rPr lang="en-US" dirty="0" err="1"/>
              <a:t>OGRVRTLayer</a:t>
            </a:r>
            <a:r>
              <a:rPr lang="en-US" dirty="0"/>
              <a:t> name="03080101_area_m2"&gt;</a:t>
            </a:r>
            <a:endParaRPr lang="en-US" dirty="0">
              <a:cs typeface="Calibri"/>
            </a:endParaRPr>
          </a:p>
          <a:p>
            <a:r>
              <a:rPr lang="en-US" dirty="0"/>
              <a:t>     &lt;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        </a:t>
            </a:r>
            <a:r>
              <a:rPr lang="en-US" dirty="0">
                <a:solidFill>
                  <a:srgbClr val="FF0000"/>
                </a:solidFill>
              </a:rPr>
              <a:t>WBD_HUC8.shp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r>
              <a:rPr lang="en-US" dirty="0"/>
              <a:t>     &lt;/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&lt;SrcSQL&gt;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         </a:t>
            </a:r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 </a:t>
            </a:r>
            <a:r>
              <a:rPr lang="en-US" dirty="0">
                <a:solidFill>
                  <a:srgbClr val="EEECE1"/>
                </a:solidFill>
              </a:rPr>
              <a:t> SELECT ACRES*4046.8726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           </a:t>
            </a:r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AS</a:t>
            </a:r>
            <a:r>
              <a:rPr lang="en-US" dirty="0">
                <a:solidFill>
                  <a:srgbClr val="EEECE1"/>
                </a:solidFill>
              </a:rPr>
              <a:t> AREA_M2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           FROM WBD_HUC8 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dirty="0"/>
              <a:t>       &lt;/SrcSQL&gt;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/>
              <a:t>&lt;/</a:t>
            </a:r>
            <a:r>
              <a:rPr lang="en-US" dirty="0" err="1"/>
              <a:t>OGRVRTLayer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/>
              <a:t>&lt;/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endParaRPr lang="fi-FI" dirty="0"/>
          </a:p>
          <a:p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Selection by Attributes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Content Placeholder 10" descr="A close up of text on a black background&#10;&#10;Description generated with very high confidence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" y="3336550"/>
            <a:ext cx="2735602" cy="2124822"/>
          </a:xfrm>
        </p:spPr>
      </p:pic>
      <p:pic>
        <p:nvPicPr>
          <p:cNvPr id="14" name="Content Placeholder 10" descr="A screenshot of a cell phone&#10;&#10;Description generated with very high confidence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943074" y="3332007"/>
            <a:ext cx="2213085" cy="2132386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03080101_area_m2.vrt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WBD_HUC8.shp</a:t>
            </a:r>
          </a:p>
        </p:txBody>
      </p:sp>
    </p:spTree>
    <p:extLst>
      <p:ext uri="{BB962C8B-B14F-4D97-AF65-F5344CB8AC3E}">
        <p14:creationId xmlns:p14="http://schemas.microsoft.com/office/powerpoint/2010/main" val="3672375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4524508" cy="369331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</a:p>
          <a:p>
            <a:r>
              <a:rPr lang="en-US" dirty="0"/>
              <a:t> &lt;</a:t>
            </a:r>
            <a:r>
              <a:rPr lang="en-US" dirty="0" err="1"/>
              <a:t>OGRVRTLayer</a:t>
            </a:r>
            <a:r>
              <a:rPr lang="en-US" dirty="0"/>
              <a:t> name="03080101_area_m2"&gt;</a:t>
            </a:r>
            <a:endParaRPr lang="en-US" dirty="0">
              <a:cs typeface="Calibri"/>
            </a:endParaRPr>
          </a:p>
          <a:p>
            <a:r>
              <a:rPr lang="en-US" dirty="0"/>
              <a:t>     &lt;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        </a:t>
            </a:r>
            <a:r>
              <a:rPr lang="en-US" dirty="0">
                <a:solidFill>
                  <a:srgbClr val="FF0000"/>
                </a:solidFill>
              </a:rPr>
              <a:t>WBD_HUC8.shp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r>
              <a:rPr lang="en-US" dirty="0"/>
              <a:t>     &lt;/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&lt;SrcSQL&gt;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         </a:t>
            </a:r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 </a:t>
            </a:r>
            <a:r>
              <a:rPr lang="en-US" dirty="0">
                <a:solidFill>
                  <a:srgbClr val="EEECE1"/>
                </a:solidFill>
              </a:rPr>
              <a:t> SELECT ACRES*4046.8726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           </a:t>
            </a:r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AS</a:t>
            </a:r>
            <a:r>
              <a:rPr lang="en-US" dirty="0">
                <a:solidFill>
                  <a:srgbClr val="EEECE1"/>
                </a:solidFill>
              </a:rPr>
              <a:t> AREA_M2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           FROM WBD_HUC8 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dirty="0"/>
              <a:t>       &lt;/SrcSQL&gt;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/>
              <a:t>&lt;/</a:t>
            </a:r>
            <a:r>
              <a:rPr lang="en-US" dirty="0" err="1"/>
              <a:t>OGRVRTLayer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/>
              <a:t>&lt;/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endParaRPr lang="fi-FI" dirty="0"/>
          </a:p>
          <a:p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Attribute Calculations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Content Placeholder 10" descr="A close up of text on a black background&#10;&#10;Description generated with very high confidence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" y="3336550"/>
            <a:ext cx="2735602" cy="2124822"/>
          </a:xfrm>
        </p:spPr>
      </p:pic>
      <p:pic>
        <p:nvPicPr>
          <p:cNvPr id="14" name="Content Placeholder 10" descr="A screenshot of a cell phone&#10;&#10;Description generated with very high confidence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943074" y="3332007"/>
            <a:ext cx="2213085" cy="2132386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03080101_area_m2.vrt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WBD_HUC8.shp</a:t>
            </a:r>
          </a:p>
        </p:txBody>
      </p:sp>
    </p:spTree>
    <p:extLst>
      <p:ext uri="{BB962C8B-B14F-4D97-AF65-F5344CB8AC3E}">
        <p14:creationId xmlns:p14="http://schemas.microsoft.com/office/powerpoint/2010/main" val="1121278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4038285" cy="397031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fi-FI" dirty="0"/>
              <a:t>&lt;</a:t>
            </a:r>
            <a:r>
              <a:rPr lang="fi-FI" dirty="0" err="1"/>
              <a:t>OGRVRTDataSource</a:t>
            </a:r>
            <a:r>
              <a:rPr lang="fi-FI" dirty="0"/>
              <a:t>&gt;</a:t>
            </a:r>
          </a:p>
          <a:p>
            <a:r>
              <a:rPr lang="fi-FI" dirty="0"/>
              <a:t> &lt;</a:t>
            </a:r>
            <a:r>
              <a:rPr lang="fi-FI" dirty="0" err="1"/>
              <a:t>OGRVRTLayer</a:t>
            </a:r>
            <a:r>
              <a:rPr lang="fi-FI" dirty="0"/>
              <a:t> </a:t>
            </a:r>
            <a:r>
              <a:rPr lang="fi-FI" dirty="0" err="1"/>
              <a:t>name</a:t>
            </a:r>
            <a:r>
              <a:rPr lang="fi-FI" dirty="0"/>
              <a:t>="03080101_geo"&gt;</a:t>
            </a:r>
            <a:endParaRPr lang="fi-FI" dirty="0">
              <a:cs typeface="Calibri"/>
            </a:endParaRPr>
          </a:p>
          <a:p>
            <a:r>
              <a:rPr lang="fi-FI" dirty="0"/>
              <a:t>     &lt;</a:t>
            </a:r>
            <a:r>
              <a:rPr lang="fi-FI" dirty="0" err="1"/>
              <a:t>SrcDataSource</a:t>
            </a:r>
            <a:r>
              <a:rPr lang="fi-FI" dirty="0"/>
              <a:t>&gt;</a:t>
            </a:r>
            <a:endParaRPr lang="fi-FI" dirty="0">
              <a:solidFill>
                <a:srgbClr val="000000"/>
              </a:solidFill>
            </a:endParaRPr>
          </a:p>
          <a:p>
            <a:r>
              <a:rPr lang="fi-FI" dirty="0">
                <a:solidFill>
                  <a:srgbClr val="000000"/>
                </a:solidFill>
              </a:rPr>
              <a:t>    </a:t>
            </a:r>
            <a:r>
              <a:rPr lang="fi-FI" dirty="0">
                <a:solidFill>
                  <a:srgbClr val="FF0000"/>
                </a:solidFill>
              </a:rPr>
              <a:t>    WBD_HUC8.shp</a:t>
            </a:r>
          </a:p>
          <a:p>
            <a:r>
              <a:rPr lang="fi-FI" dirty="0"/>
              <a:t>     &lt;/</a:t>
            </a:r>
            <a:r>
              <a:rPr lang="fi-FI" dirty="0" err="1"/>
              <a:t>SrcDataSource</a:t>
            </a:r>
            <a:r>
              <a:rPr lang="fi-FI" dirty="0"/>
              <a:t>&gt;</a:t>
            </a:r>
            <a:endParaRPr lang="fi-FI" dirty="0">
              <a:cs typeface="Calibri"/>
            </a:endParaRPr>
          </a:p>
          <a:p>
            <a:r>
              <a:rPr lang="fi-FI" dirty="0">
                <a:ea typeface="+mn-lt"/>
                <a:cs typeface="+mn-lt"/>
              </a:rPr>
              <a:t>        </a:t>
            </a:r>
            <a:r>
              <a:rPr lang="fi-FI" dirty="0"/>
              <a:t>&lt;SrcSQL dialect="SQLITE"&gt;</a:t>
            </a:r>
            <a:endParaRPr lang="en-US"/>
          </a:p>
          <a:p>
            <a:r>
              <a:rPr lang="fi-FI" dirty="0">
                <a:ea typeface="+mn-lt"/>
                <a:cs typeface="+mn-lt"/>
              </a:rPr>
              <a:t> </a:t>
            </a:r>
            <a:r>
              <a:rPr lang="fi-FI" dirty="0">
                <a:solidFill>
                  <a:srgbClr val="EEECE1"/>
                </a:solidFill>
                <a:ea typeface="+mn-lt"/>
                <a:cs typeface="+mn-lt"/>
              </a:rPr>
              <a:t>          </a:t>
            </a:r>
            <a:r>
              <a:rPr lang="fi-FI" dirty="0">
                <a:solidFill>
                  <a:srgbClr val="EEECE1"/>
                </a:solidFill>
              </a:rPr>
              <a:t> SELECT </a:t>
            </a:r>
            <a:endParaRPr lang="en-US">
              <a:solidFill>
                <a:srgbClr val="EEECE1"/>
              </a:solidFill>
            </a:endParaRPr>
          </a:p>
          <a:p>
            <a:r>
              <a:rPr lang="fi-FI" dirty="0">
                <a:solidFill>
                  <a:srgbClr val="EEECE1"/>
                </a:solidFill>
              </a:rPr>
              <a:t>            *,</a:t>
            </a:r>
            <a:r>
              <a:rPr lang="fi-FI" dirty="0" err="1">
                <a:solidFill>
                  <a:srgbClr val="EEECE1"/>
                </a:solidFill>
              </a:rPr>
              <a:t>ST_Area</a:t>
            </a:r>
            <a:r>
              <a:rPr lang="fi-FI" dirty="0">
                <a:solidFill>
                  <a:srgbClr val="EEECE1"/>
                </a:solidFill>
              </a:rPr>
              <a:t>(GEOMETRY)*0.0002471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fi-FI" dirty="0">
                <a:solidFill>
                  <a:srgbClr val="EEECE1"/>
                </a:solidFill>
              </a:rPr>
              <a:t>            </a:t>
            </a:r>
            <a:r>
              <a:rPr lang="fi-FI" dirty="0">
                <a:solidFill>
                  <a:srgbClr val="EEECE1"/>
                </a:solidFill>
                <a:ea typeface="+mn-lt"/>
                <a:cs typeface="+mn-lt"/>
              </a:rPr>
              <a:t>AS</a:t>
            </a:r>
            <a:r>
              <a:rPr lang="fi-FI" dirty="0">
                <a:solidFill>
                  <a:srgbClr val="EEECE1"/>
                </a:solidFill>
              </a:rPr>
              <a:t> Area_ac</a:t>
            </a:r>
            <a:endParaRPr lang="en-US">
              <a:solidFill>
                <a:srgbClr val="EEECE1"/>
              </a:solidFill>
              <a:cs typeface="Calibri"/>
            </a:endParaRPr>
          </a:p>
          <a:p>
            <a:r>
              <a:rPr lang="fi-FI" dirty="0">
                <a:solidFill>
                  <a:srgbClr val="EEECE1"/>
                </a:solidFill>
              </a:rPr>
              <a:t>            FROM WBD_HUC8 </a:t>
            </a:r>
            <a:endParaRPr lang="en-US">
              <a:solidFill>
                <a:srgbClr val="EEECE1"/>
              </a:solidFill>
              <a:cs typeface="Calibri"/>
            </a:endParaRPr>
          </a:p>
          <a:p>
            <a:r>
              <a:rPr lang="fi-FI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fi-FI" dirty="0"/>
              <a:t>       &lt;/SrcSQL&gt;</a:t>
            </a:r>
            <a:endParaRPr lang="fi-FI"/>
          </a:p>
          <a:p>
            <a:r>
              <a:rPr lang="fi-FI" dirty="0">
                <a:ea typeface="+mn-lt"/>
                <a:cs typeface="+mn-lt"/>
              </a:rPr>
              <a:t> </a:t>
            </a:r>
            <a:r>
              <a:rPr lang="fi-FI" dirty="0"/>
              <a:t>&lt;/</a:t>
            </a:r>
            <a:r>
              <a:rPr lang="fi-FI" dirty="0" err="1"/>
              <a:t>OGRVRTLayer</a:t>
            </a:r>
            <a:r>
              <a:rPr lang="fi-FI" dirty="0"/>
              <a:t>&gt;</a:t>
            </a:r>
            <a:endParaRPr lang="fi-FI" dirty="0">
              <a:cs typeface="Calibri"/>
            </a:endParaRPr>
          </a:p>
          <a:p>
            <a:r>
              <a:rPr lang="fi-FI" dirty="0"/>
              <a:t>&lt;/</a:t>
            </a:r>
            <a:r>
              <a:rPr lang="fi-FI" dirty="0" err="1"/>
              <a:t>OGRVRTDataSource</a:t>
            </a:r>
            <a:r>
              <a:rPr lang="fi-FI" dirty="0"/>
              <a:t>&gt;</a:t>
            </a:r>
            <a:endParaRPr lang="fi-FI" dirty="0">
              <a:cs typeface="Calibri"/>
            </a:endParaRPr>
          </a:p>
          <a:p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Geometry </a:t>
            </a:r>
            <a:r>
              <a:rPr lang="en-US" dirty="0" err="1"/>
              <a:t>Calculatiions</a:t>
            </a:r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4" name="Content Placeholder 10" descr="A screenshot of a cell phone&#10;&#10;Description generated with high confidence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7375995" y="3332007"/>
            <a:ext cx="1444519" cy="2132386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03080101_geo.vrt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WBD_HUC8.shp</a:t>
            </a:r>
          </a:p>
        </p:txBody>
      </p:sp>
    </p:spTree>
    <p:extLst>
      <p:ext uri="{BB962C8B-B14F-4D97-AF65-F5344CB8AC3E}">
        <p14:creationId xmlns:p14="http://schemas.microsoft.com/office/powerpoint/2010/main" val="3278799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4314001" cy="397031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</a:p>
          <a:p>
            <a:r>
              <a:rPr lang="en-US" dirty="0">
                <a:ea typeface="+mn-lt"/>
                <a:cs typeface="+mn-lt"/>
              </a:rPr>
              <a:t>    </a:t>
            </a:r>
            <a:r>
              <a:rPr lang="en-US" dirty="0"/>
              <a:t>&lt;OGRVRTLayer name="03080101_geo1"&gt;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    </a:t>
            </a:r>
            <a:r>
              <a:rPr lang="en-US" dirty="0">
                <a:solidFill>
                  <a:srgbClr val="FF0000"/>
                </a:solidFill>
              </a:rPr>
              <a:t>    WBD_HUC8.shp</a:t>
            </a:r>
          </a:p>
          <a:p>
            <a:r>
              <a:rPr lang="en-US" dirty="0"/>
              <a:t>        &lt;/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&lt;SrcSQL dialect="SQLITE"&gt;</a:t>
            </a:r>
            <a:endParaRPr lang="en-US"/>
          </a:p>
          <a:p>
            <a:r>
              <a:rPr lang="en-US" dirty="0"/>
              <a:t>          </a:t>
            </a:r>
            <a:r>
              <a:rPr lang="en-US" dirty="0">
                <a:solidFill>
                  <a:srgbClr val="EEECE1"/>
                </a:solidFill>
              </a:rPr>
              <a:t>  SELECT ST_Union(GEOMETRY)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     </a:t>
            </a:r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 </a:t>
            </a:r>
            <a:r>
              <a:rPr lang="en-US" dirty="0">
                <a:solidFill>
                  <a:srgbClr val="EEECE1"/>
                </a:solidFill>
              </a:rPr>
              <a:t>     FROM WBD_HUC8 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  <a:ea typeface="+mn-lt"/>
                <a:cs typeface="+mn-lt"/>
              </a:rPr>
              <a:t>       </a:t>
            </a:r>
            <a:r>
              <a:rPr lang="en-US" dirty="0">
                <a:solidFill>
                  <a:srgbClr val="EEECE1"/>
                </a:solidFill>
              </a:rPr>
              <a:t>     WHERE HUC_8 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EEECE1"/>
                </a:solidFill>
              </a:rPr>
              <a:t>            LIKE '0308010%'</a:t>
            </a:r>
            <a:endParaRPr lang="en-US" dirty="0">
              <a:solidFill>
                <a:srgbClr val="EEECE1"/>
              </a:solidFill>
              <a:cs typeface="Calibri"/>
            </a:endParaRPr>
          </a:p>
          <a:p>
            <a:r>
              <a:rPr lang="en-US" dirty="0">
                <a:solidFill>
                  <a:srgbClr val="000000"/>
                </a:solidFill>
              </a:rPr>
              <a:t>   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dirty="0"/>
              <a:t>    &lt;/SrcSQL&gt;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   </a:t>
            </a:r>
            <a:r>
              <a:rPr lang="en-US" dirty="0"/>
              <a:t>&lt;/OGRVRTLayer&gt;</a:t>
            </a:r>
            <a:endParaRPr lang="en-US"/>
          </a:p>
          <a:p>
            <a:r>
              <a:rPr lang="en-US" dirty="0"/>
              <a:t>&lt;/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endParaRPr lang="fi-FI" dirty="0"/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Geometry Union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1" name="Content Placeholder 10" descr="A close up of a map&#10;&#10;Description generated with high confidence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" y="2973468"/>
            <a:ext cx="2735602" cy="2850987"/>
          </a:xfrm>
        </p:spPr>
      </p:pic>
      <p:pic>
        <p:nvPicPr>
          <p:cNvPr id="14" name="Content Placeholder 10" descr="A close up of a map&#10;&#10;Description generated with high confidence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6408055" y="2984688"/>
            <a:ext cx="2735944" cy="2851344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/>
              <a:t>03080101_geo1.vrt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693608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WBD_HUC8.shp</a:t>
            </a:r>
          </a:p>
        </p:txBody>
      </p:sp>
    </p:spTree>
    <p:extLst>
      <p:ext uri="{BB962C8B-B14F-4D97-AF65-F5344CB8AC3E}">
        <p14:creationId xmlns:p14="http://schemas.microsoft.com/office/powerpoint/2010/main" val="343533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5BEB3-4F35-41F2-8FDE-918A66CFC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VRT?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3A6523-C0B4-437C-9D15-C0D91B150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C29F-8A2C-44A6-9CE3-083C28E2AC1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0CEF6-6C20-4751-803A-5DA9478D4CD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Developed by Open Source Geospatial Foundation</a:t>
            </a:r>
          </a:p>
          <a:p>
            <a:r>
              <a:rPr lang="en-US" dirty="0"/>
              <a:t>Part of GDAL/OGR</a:t>
            </a:r>
          </a:p>
          <a:p>
            <a:r>
              <a:rPr lang="en-US" dirty="0" err="1"/>
              <a:t>eXtensible</a:t>
            </a:r>
            <a:r>
              <a:rPr lang="en-US" dirty="0"/>
              <a:t> Markup Language</a:t>
            </a:r>
          </a:p>
          <a:p>
            <a:pPr lvl="1"/>
            <a:r>
              <a:rPr lang="en-US" dirty="0"/>
              <a:t>Describes transformation from a source dataset</a:t>
            </a:r>
          </a:p>
          <a:p>
            <a:r>
              <a:rPr lang="en-US" dirty="0"/>
              <a:t>File extension is “.</a:t>
            </a:r>
            <a:r>
              <a:rPr lang="en-US" dirty="0" err="1"/>
              <a:t>vrt</a:t>
            </a:r>
            <a:r>
              <a:rPr lang="en-US" dirty="0"/>
              <a:t>”</a:t>
            </a:r>
          </a:p>
          <a:p>
            <a:r>
              <a:rPr lang="en-US" dirty="0"/>
              <a:t>Raster transformations</a:t>
            </a:r>
          </a:p>
          <a:p>
            <a:r>
              <a:rPr lang="en-US" dirty="0"/>
              <a:t>Vector transformations</a:t>
            </a:r>
          </a:p>
        </p:txBody>
      </p:sp>
    </p:spTree>
    <p:extLst>
      <p:ext uri="{BB962C8B-B14F-4D97-AF65-F5344CB8AC3E}">
        <p14:creationId xmlns:p14="http://schemas.microsoft.com/office/powerpoint/2010/main" val="631383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767423" y="2297455"/>
            <a:ext cx="5039072" cy="45243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/>
              <a:t>&lt;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</a:p>
          <a:p>
            <a:r>
              <a:rPr lang="en-US" dirty="0">
                <a:ea typeface="+mn-lt"/>
                <a:cs typeface="+mn-lt"/>
              </a:rPr>
              <a:t>    </a:t>
            </a:r>
            <a:r>
              <a:rPr lang="en-US" dirty="0"/>
              <a:t>&lt;OGRVRTLayer name="water_level_station_list"&gt;</a:t>
            </a:r>
            <a:endParaRPr lang="en-US"/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</a:t>
            </a:r>
            <a:r>
              <a:rPr lang="en-US" dirty="0" err="1"/>
              <a:t>SrcDataSource</a:t>
            </a:r>
            <a:r>
              <a:rPr lang="en-US" dirty="0"/>
              <a:t> </a:t>
            </a:r>
            <a:r>
              <a:rPr lang="en-US" dirty="0" err="1">
                <a:solidFill>
                  <a:srgbClr val="000000"/>
                </a:solidFill>
              </a:rPr>
              <a:t>relativeToVRT</a:t>
            </a:r>
            <a:r>
              <a:rPr lang="en-US" dirty="0">
                <a:solidFill>
                  <a:srgbClr val="000000"/>
                </a:solidFill>
              </a:rPr>
              <a:t>=1</a:t>
            </a:r>
            <a:r>
              <a:rPr lang="en-US" dirty="0"/>
              <a:t>&gt;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      </a:t>
            </a:r>
            <a:r>
              <a:rPr lang="en-US" dirty="0">
                <a:solidFill>
                  <a:srgbClr val="FF0000"/>
                </a:solidFill>
              </a:rPr>
              <a:t>  water_</a:t>
            </a:r>
            <a:r>
              <a:rPr lang="en-US" dirty="0">
                <a:solidFill>
                  <a:srgbClr val="FF0000"/>
                </a:solidFill>
                <a:cs typeface="Calibri"/>
              </a:rPr>
              <a:t>level</a:t>
            </a:r>
            <a:r>
              <a:rPr lang="en-US" dirty="0">
                <a:solidFill>
                  <a:srgbClr val="FF0000"/>
                </a:solidFill>
              </a:rPr>
              <a:t>_station_list.csv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r>
              <a:rPr lang="en-US" dirty="0"/>
              <a:t>        &lt;/</a:t>
            </a:r>
            <a:r>
              <a:rPr lang="en-US" dirty="0" err="1"/>
              <a:t>SrcDataSource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        </a:t>
            </a:r>
            <a:r>
              <a:rPr lang="en-US" dirty="0"/>
              <a:t>&lt;</a:t>
            </a:r>
            <a:r>
              <a:rPr lang="en-US" dirty="0" err="1"/>
              <a:t>GeometryType</a:t>
            </a:r>
            <a:r>
              <a:rPr lang="en-US" dirty="0"/>
              <a:t>&gt;</a:t>
            </a:r>
            <a:endParaRPr lang="en-US" dirty="0">
              <a:cs typeface="Calibri"/>
            </a:endParaRPr>
          </a:p>
          <a:p>
            <a:r>
              <a:rPr lang="en-US" dirty="0"/>
              <a:t>            </a:t>
            </a:r>
            <a:r>
              <a:rPr lang="en-US" dirty="0" err="1"/>
              <a:t>WkbPoint</a:t>
            </a:r>
          </a:p>
          <a:p>
            <a:r>
              <a:rPr lang="en-US" dirty="0"/>
              <a:t>        &lt;/</a:t>
            </a:r>
            <a:r>
              <a:rPr lang="en-US" dirty="0" err="1">
                <a:solidFill>
                  <a:srgbClr val="000000"/>
                </a:solidFill>
              </a:rPr>
              <a:t>GeometryType</a:t>
            </a:r>
            <a:r>
              <a:rPr lang="en-US" dirty="0">
                <a:solidFill>
                  <a:srgbClr val="000000"/>
                </a:solidFill>
              </a:rPr>
              <a:t>&gt;</a:t>
            </a:r>
            <a:endParaRPr lang="en-US" dirty="0">
              <a:cs typeface="Calibri"/>
            </a:endParaRPr>
          </a:p>
          <a:p>
            <a:r>
              <a:rPr lang="en-US" dirty="0">
                <a:solidFill>
                  <a:srgbClr val="000000"/>
                </a:solidFill>
              </a:rPr>
              <a:t>   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 </a:t>
            </a:r>
            <a:r>
              <a:rPr lang="en-US" dirty="0"/>
              <a:t>    &lt;LayerSRS&gt;WGS84&lt;/LayerSRS&gt;</a:t>
            </a:r>
            <a:endParaRPr lang="en-US"/>
          </a:p>
          <a:p>
            <a:r>
              <a:rPr lang="en-US" dirty="0">
                <a:solidFill>
                  <a:srgbClr val="EEECE1"/>
                </a:solidFill>
                <a:cs typeface="Calibri"/>
              </a:rPr>
              <a:t>        &lt;GeometryField </a:t>
            </a:r>
          </a:p>
          <a:p>
            <a:r>
              <a:rPr lang="en-US" dirty="0">
                <a:solidFill>
                  <a:srgbClr val="EEECE1"/>
                </a:solidFill>
                <a:cs typeface="Calibri"/>
              </a:rPr>
              <a:t>        encoding="</a:t>
            </a:r>
            <a:r>
              <a:rPr lang="en-US" dirty="0" err="1">
                <a:solidFill>
                  <a:srgbClr val="EEECE1"/>
                </a:solidFill>
                <a:cs typeface="Calibri"/>
              </a:rPr>
              <a:t>PointFromColumns</a:t>
            </a:r>
            <a:r>
              <a:rPr lang="en-US" dirty="0">
                <a:solidFill>
                  <a:srgbClr val="EEECE1"/>
                </a:solidFill>
                <a:cs typeface="Calibri"/>
              </a:rPr>
              <a:t>" </a:t>
            </a:r>
          </a:p>
          <a:p>
            <a:r>
              <a:rPr lang="en-US" dirty="0">
                <a:solidFill>
                  <a:srgbClr val="EEECE1"/>
                </a:solidFill>
                <a:cs typeface="Calibri"/>
              </a:rPr>
              <a:t>        x="Longitude" </a:t>
            </a:r>
          </a:p>
          <a:p>
            <a:r>
              <a:rPr lang="en-US" dirty="0">
                <a:solidFill>
                  <a:srgbClr val="EEECE1"/>
                </a:solidFill>
                <a:cs typeface="Calibri"/>
              </a:rPr>
              <a:t>        y="Latitude"/&gt;</a:t>
            </a:r>
          </a:p>
          <a:p>
            <a:r>
              <a:rPr lang="en-US" dirty="0">
                <a:ea typeface="+mn-lt"/>
                <a:cs typeface="+mn-lt"/>
              </a:rPr>
              <a:t>    </a:t>
            </a:r>
            <a:r>
              <a:rPr lang="en-US" dirty="0"/>
              <a:t>&lt;/OGRVRTLayer&gt;</a:t>
            </a:r>
            <a:endParaRPr lang="en-US"/>
          </a:p>
          <a:p>
            <a:r>
              <a:rPr lang="en-US" dirty="0"/>
              <a:t>&lt;/</a:t>
            </a:r>
            <a:r>
              <a:rPr lang="en-US" dirty="0" err="1"/>
              <a:t>OGRVRTDataSource</a:t>
            </a:r>
            <a:r>
              <a:rPr lang="en-US" dirty="0"/>
              <a:t>&gt;</a:t>
            </a:r>
            <a:endParaRPr lang="fi-FI" dirty="0"/>
          </a:p>
          <a:p>
            <a:endParaRPr lang="en-US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SQL Vector CSV Files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4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408055" y="2984688"/>
            <a:ext cx="2735944" cy="2851343"/>
          </a:xfrm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083645" y="1693608"/>
            <a:ext cx="4040188" cy="659352"/>
          </a:xfrm>
        </p:spPr>
        <p:txBody>
          <a:bodyPr/>
          <a:lstStyle/>
          <a:p>
            <a:pPr algn="r"/>
            <a:r>
              <a:rPr lang="en-US" dirty="0" err="1"/>
              <a:t>water_level_station_list.vrt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457200" y="1463570"/>
            <a:ext cx="4040188" cy="659352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400" b="1" kern="1200" cap="none" baseline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water_</a:t>
            </a:r>
            <a:r>
              <a:rPr lang="en-US" dirty="0">
                <a:solidFill>
                  <a:srgbClr val="FF0000"/>
                </a:solidFill>
                <a:cs typeface="Calibri"/>
              </a:rPr>
              <a:t>level_station_list.csv</a:t>
            </a:r>
          </a:p>
          <a:p>
            <a:r>
              <a:rPr lang="en-US" dirty="0" err="1">
                <a:solidFill>
                  <a:srgbClr val="FF0000"/>
                </a:solidFill>
                <a:cs typeface="Calibri"/>
              </a:rPr>
              <a:t>water_level_station_list.csvt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BAA0D-74EF-460F-AE63-FC0B7319AC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2221311"/>
            <a:ext cx="2564922" cy="4360464"/>
          </a:xfrm>
        </p:spPr>
        <p:txBody>
          <a:bodyPr anchor="t"/>
          <a:lstStyle/>
          <a:p>
            <a:pPr marL="0" indent="0">
              <a:buNone/>
            </a:pPr>
            <a:r>
              <a:rPr lang="en-US" sz="900" b="0" dirty="0" err="1">
                <a:solidFill>
                  <a:srgbClr val="FF0000"/>
                </a:solidFill>
              </a:rPr>
              <a:t>SiteName</a:t>
            </a:r>
            <a:r>
              <a:rPr lang="en-US" sz="900" b="0" dirty="0">
                <a:solidFill>
                  <a:srgbClr val="FF0000"/>
                </a:solidFill>
              </a:rPr>
              <a:t>    </a:t>
            </a:r>
            <a:r>
              <a:rPr lang="en-US" sz="900" b="0" dirty="0" err="1">
                <a:solidFill>
                  <a:srgbClr val="FF0000"/>
                </a:solidFill>
              </a:rPr>
              <a:t>SiteCode</a:t>
            </a:r>
            <a:r>
              <a:rPr lang="en-US" sz="900" b="0" dirty="0">
                <a:solidFill>
                  <a:srgbClr val="FF0000"/>
                </a:solidFill>
              </a:rPr>
              <a:t>    Latitude    Longitude</a:t>
            </a:r>
            <a:endParaRPr lang="en-US" sz="9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900" b="0" dirty="0">
                <a:solidFill>
                  <a:srgbClr val="FF0000"/>
                </a:solidFill>
              </a:rPr>
              <a:t>10B LATERAL 405 AB S-405 NEAR VINELAND, FLA    NWISDV:02266293    28.39472948    -81.5844349</a:t>
            </a:r>
            <a:endParaRPr lang="en-US" sz="9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900" b="0" dirty="0">
                <a:solidFill>
                  <a:srgbClr val="FF0000"/>
                </a:solidFill>
              </a:rPr>
              <a:t>10B LATERAL 405 BL S-405 NEAR VINELAND FLA    NWISDV:02266294    28.3945628    -81.5843794</a:t>
            </a:r>
            <a:endParaRPr lang="en-US" sz="9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900" b="0" dirty="0">
                <a:solidFill>
                  <a:srgbClr val="FF0000"/>
                </a:solidFill>
              </a:rPr>
              <a:t>10B REEDY CREEK BELOW S-46 NR VINELAND FLA    NWISDV:02266026    28.40417345    -81.61146309</a:t>
            </a:r>
            <a:endParaRPr lang="en-US" sz="9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FF0000"/>
                </a:solidFill>
              </a:rPr>
              <a:t>...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030C883-A952-4141-B777-4CA9B11C5BEA}"/>
              </a:ext>
            </a:extLst>
          </p:cNvPr>
          <p:cNvSpPr txBox="1">
            <a:spLocks/>
          </p:cNvSpPr>
          <p:nvPr/>
        </p:nvSpPr>
        <p:spPr>
          <a:xfrm>
            <a:off x="451449" y="5565487"/>
            <a:ext cx="2564922" cy="751748"/>
          </a:xfrm>
          <a:prstGeom prst="rect">
            <a:avLst/>
          </a:prstGeom>
        </p:spPr>
        <p:txBody>
          <a:bodyPr anchor="t"/>
          <a:lstStyle>
            <a:lvl1pPr marL="233363" indent="-233363" algn="l" defTabSz="914400" rtl="0" eaLnBrk="1" latinLnBrk="0" hangingPunct="1">
              <a:spcBef>
                <a:spcPts val="500"/>
              </a:spcBef>
              <a:buClr>
                <a:srgbClr val="F1FC60"/>
              </a:buClr>
              <a:buFont typeface="Arial" pitchFamily="34" charset="0"/>
              <a:buChar char="•"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569913" indent="-336550" algn="l" defTabSz="914400" rtl="0" eaLnBrk="1" latinLnBrk="0" hangingPunct="1">
              <a:spcBef>
                <a:spcPts val="500"/>
              </a:spcBef>
              <a:buClr>
                <a:srgbClr val="F1FC60"/>
              </a:buClr>
              <a:buFont typeface="Arial" pitchFamily="34" charset="0"/>
              <a:buChar char="–"/>
              <a:defRPr sz="2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801688" indent="-231775" algn="l" defTabSz="914400" rtl="0" eaLnBrk="1" latinLnBrk="0" hangingPunct="1">
              <a:spcBef>
                <a:spcPts val="500"/>
              </a:spcBef>
              <a:buClr>
                <a:srgbClr val="F1FC60"/>
              </a:buClr>
              <a:buFont typeface="Courier New" pitchFamily="49" charset="0"/>
              <a:buChar char="o"/>
              <a:defRPr sz="2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147763" indent="-233363" algn="l" defTabSz="914400" rtl="0" eaLnBrk="1" latinLnBrk="0" hangingPunct="1">
              <a:spcBef>
                <a:spcPts val="500"/>
              </a:spcBef>
              <a:buClr>
                <a:srgbClr val="F1FC60"/>
              </a:buClr>
              <a:buFont typeface="Wingdings" pitchFamily="2" charset="2"/>
              <a:buChar char="§"/>
              <a:defRPr sz="2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1484313" indent="-225425" algn="l" defTabSz="914400" rtl="0" eaLnBrk="1" latinLnBrk="0" hangingPunct="1">
              <a:spcBef>
                <a:spcPts val="500"/>
              </a:spcBef>
              <a:buClr>
                <a:srgbClr val="F1FC60"/>
              </a:buClr>
              <a:buFont typeface="Wingdings" pitchFamily="2" charset="2"/>
              <a:buChar char="Ø"/>
              <a:defRPr sz="2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045" indent="-233045">
              <a:buNone/>
            </a:pPr>
            <a:r>
              <a:rPr lang="en-US" sz="900" b="0" dirty="0" err="1">
                <a:solidFill>
                  <a:srgbClr val="FF0000"/>
                </a:solidFill>
              </a:rPr>
              <a:t>String,String,Real,Real</a:t>
            </a:r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62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DEA8-83AD-44EE-A39A-07FC13093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VRT?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CA6EE-0FFD-4B8F-A11C-99DDA21A5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C29F-8A2C-44A6-9CE3-083C28E2AC1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6EED60-A54B-4050-B67B-0E42C43411D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Space efficient</a:t>
            </a:r>
          </a:p>
          <a:p>
            <a:pPr lvl="1"/>
            <a:r>
              <a:rPr lang="en-US" dirty="0"/>
              <a:t>Many very small VRTs can transform the same source, without copying</a:t>
            </a:r>
          </a:p>
          <a:p>
            <a:r>
              <a:rPr lang="en-US" dirty="0"/>
              <a:t>Up-to-date</a:t>
            </a:r>
          </a:p>
          <a:p>
            <a:pPr lvl="1"/>
            <a:r>
              <a:rPr lang="en-US" dirty="0"/>
              <a:t>Transformations are performed in memory when the VRT </a:t>
            </a:r>
            <a:r>
              <a:rPr lang="en-US"/>
              <a:t>is opened, so uses </a:t>
            </a:r>
            <a:r>
              <a:rPr lang="en-US" dirty="0"/>
              <a:t>up-to-date information in the source data</a:t>
            </a:r>
          </a:p>
        </p:txBody>
      </p:sp>
    </p:spTree>
    <p:extLst>
      <p:ext uri="{BB962C8B-B14F-4D97-AF65-F5344CB8AC3E}">
        <p14:creationId xmlns:p14="http://schemas.microsoft.com/office/powerpoint/2010/main" val="193873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7E5A3-9739-4CD7-8769-F27D6CC6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VRT Transformations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F142AE-69C1-4708-BED4-298E09687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0C29F-8A2C-44A6-9CE3-083C28E2AC18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56A6EE0-CBDD-42E3-9E76-462AAEB971B1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756938662"/>
              </p:ext>
            </p:extLst>
          </p:nvPr>
        </p:nvGraphicFramePr>
        <p:xfrm>
          <a:off x="914400" y="1630363"/>
          <a:ext cx="7315516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742">
                  <a:extLst>
                    <a:ext uri="{9D8B030D-6E8A-4147-A177-3AD203B41FA5}">
                      <a16:colId xmlns:a16="http://schemas.microsoft.com/office/drawing/2014/main" val="3114387651"/>
                    </a:ext>
                  </a:extLst>
                </a:gridCol>
                <a:gridCol w="2428387">
                  <a:extLst>
                    <a:ext uri="{9D8B030D-6E8A-4147-A177-3AD203B41FA5}">
                      <a16:colId xmlns:a16="http://schemas.microsoft.com/office/drawing/2014/main" val="647322132"/>
                    </a:ext>
                  </a:extLst>
                </a:gridCol>
                <a:gridCol w="2428387">
                  <a:extLst>
                    <a:ext uri="{9D8B030D-6E8A-4147-A177-3AD203B41FA5}">
                      <a16:colId xmlns:a16="http://schemas.microsoft.com/office/drawing/2014/main" val="11581501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Transformation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Raster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Vector</a:t>
                      </a:r>
                    </a:p>
                  </a:txBody>
                  <a:tcPr marL="91065" marR="91065"/>
                </a:tc>
                <a:extLst>
                  <a:ext uri="{0D108BD9-81ED-4DB2-BD59-A6C34878D82A}">
                    <a16:rowId xmlns:a16="http://schemas.microsoft.com/office/drawing/2014/main" val="483340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Reprojection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extLst>
                  <a:ext uri="{0D108BD9-81ED-4DB2-BD59-A6C34878D82A}">
                    <a16:rowId xmlns:a16="http://schemas.microsoft.com/office/drawing/2014/main" val="617353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Mosaic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extLst>
                  <a:ext uri="{0D108BD9-81ED-4DB2-BD59-A6C34878D82A}">
                    <a16:rowId xmlns:a16="http://schemas.microsoft.com/office/drawing/2014/main" val="2994385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Look up table (LUT)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91065" marR="91065"/>
                </a:tc>
                <a:extLst>
                  <a:ext uri="{0D108BD9-81ED-4DB2-BD59-A6C34878D82A}">
                    <a16:rowId xmlns:a16="http://schemas.microsoft.com/office/drawing/2014/main" val="2036300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Structured Query Language (SQL)</a:t>
                      </a:r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91065" marR="9106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X</a:t>
                      </a:r>
                    </a:p>
                  </a:txBody>
                  <a:tcPr marL="91065" marR="91065"/>
                </a:tc>
                <a:extLst>
                  <a:ext uri="{0D108BD9-81ED-4DB2-BD59-A6C34878D82A}">
                    <a16:rowId xmlns:a16="http://schemas.microsoft.com/office/drawing/2014/main" val="1318860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555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 anchor="t">
            <a:noAutofit/>
          </a:bodyPr>
          <a:lstStyle/>
          <a:p>
            <a:r>
              <a:rPr lang="en-US" dirty="0"/>
              <a:t>Develop PERLND ID raster</a:t>
            </a:r>
          </a:p>
          <a:p>
            <a:pPr lvl="1"/>
            <a:r>
              <a:rPr lang="en-US" dirty="0"/>
              <a:t>National Land Cover Database (NLCD) 30x30 meter</a:t>
            </a:r>
          </a:p>
          <a:p>
            <a:pPr lvl="1"/>
            <a:r>
              <a:rPr lang="en-US" dirty="0" err="1"/>
              <a:t>Subwatershed</a:t>
            </a:r>
            <a:r>
              <a:rPr lang="en-US" dirty="0"/>
              <a:t> raster</a:t>
            </a:r>
          </a:p>
          <a:p>
            <a:r>
              <a:rPr lang="en-US" dirty="0"/>
              <a:t>Develop Look Up Table (LUT)</a:t>
            </a:r>
          </a:p>
          <a:p>
            <a:pPr lvl="1"/>
            <a:r>
              <a:rPr lang="en-US" dirty="0" err="1"/>
              <a:t>hspfbintoolbox</a:t>
            </a:r>
            <a:r>
              <a:rPr lang="en-US" dirty="0"/>
              <a:t> to develop PERLND ID to model output (LUT)</a:t>
            </a:r>
          </a:p>
          <a:p>
            <a:r>
              <a:rPr lang="en-US" dirty="0"/>
              <a:t>Zonal statistics to get average across MODFLOW cell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Post-Processing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8BB89-795A-4C37-B622-039153ACEE9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 anchor="t"/>
          <a:lstStyle/>
          <a:p>
            <a:pPr marL="233045" indent="-233045"/>
            <a:r>
              <a:rPr lang="en-US" dirty="0"/>
              <a:t>HSPF PERLND labels 1-999</a:t>
            </a:r>
            <a:endParaRPr lang="en-US"/>
          </a:p>
          <a:p>
            <a:pPr marL="233045" indent="-233045"/>
            <a:r>
              <a:rPr lang="en-US" dirty="0"/>
              <a:t>PERLND label = RCHRES * 20 + HSPF Land Cover</a:t>
            </a:r>
          </a:p>
          <a:p>
            <a:pPr marL="233045" indent="-233045"/>
            <a:endParaRPr lang="en-US" dirty="0"/>
          </a:p>
          <a:p>
            <a:pPr marL="233045" indent="-233045"/>
            <a:endParaRPr lang="en-US" dirty="0"/>
          </a:p>
          <a:p>
            <a:pPr marL="392430" lvl="1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Create Raster of PERLND Labels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4AC7162-11E0-4546-89D9-224607E33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953654"/>
              </p:ext>
            </p:extLst>
          </p:nvPr>
        </p:nvGraphicFramePr>
        <p:xfrm>
          <a:off x="992037" y="3421811"/>
          <a:ext cx="7142725" cy="2397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545">
                  <a:extLst>
                    <a:ext uri="{9D8B030D-6E8A-4147-A177-3AD203B41FA5}">
                      <a16:colId xmlns:a16="http://schemas.microsoft.com/office/drawing/2014/main" val="485680250"/>
                    </a:ext>
                  </a:extLst>
                </a:gridCol>
                <a:gridCol w="1428545">
                  <a:extLst>
                    <a:ext uri="{9D8B030D-6E8A-4147-A177-3AD203B41FA5}">
                      <a16:colId xmlns:a16="http://schemas.microsoft.com/office/drawing/2014/main" val="3426729368"/>
                    </a:ext>
                  </a:extLst>
                </a:gridCol>
                <a:gridCol w="1428545">
                  <a:extLst>
                    <a:ext uri="{9D8B030D-6E8A-4147-A177-3AD203B41FA5}">
                      <a16:colId xmlns:a16="http://schemas.microsoft.com/office/drawing/2014/main" val="875274631"/>
                    </a:ext>
                  </a:extLst>
                </a:gridCol>
                <a:gridCol w="1428545">
                  <a:extLst>
                    <a:ext uri="{9D8B030D-6E8A-4147-A177-3AD203B41FA5}">
                      <a16:colId xmlns:a16="http://schemas.microsoft.com/office/drawing/2014/main" val="1231612562"/>
                    </a:ext>
                  </a:extLst>
                </a:gridCol>
                <a:gridCol w="1428545">
                  <a:extLst>
                    <a:ext uri="{9D8B030D-6E8A-4147-A177-3AD203B41FA5}">
                      <a16:colId xmlns:a16="http://schemas.microsoft.com/office/drawing/2014/main" val="27692137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RCHRES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Water</a:t>
                      </a:r>
                      <a:br>
                        <a:rPr lang="en-US" dirty="0"/>
                      </a:br>
                      <a:r>
                        <a:rPr lang="en-US" dirty="0"/>
                        <a:t>PERLND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Developed Open Space</a:t>
                      </a:r>
                      <a:br>
                        <a:rPr lang="en-US" dirty="0"/>
                      </a:br>
                      <a:r>
                        <a:rPr lang="en-US" dirty="0"/>
                        <a:t>PERLND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Wetland</a:t>
                      </a:r>
                      <a:br>
                        <a:rPr lang="en-US" dirty="0"/>
                      </a:br>
                      <a:r>
                        <a:rPr lang="en-US" dirty="0"/>
                        <a:t>PERLND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983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04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0870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445557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79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97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320506" y="2417871"/>
            <a:ext cx="63797079" cy="46166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fi-FI" sz="1400" dirty="0"/>
              <a:t>&lt;VRTDataset rasterXSize="3554" rasterYSize="6318"&gt;</a:t>
            </a:r>
          </a:p>
          <a:p>
            <a:r>
              <a:rPr lang="en-US" sz="1400" dirty="0"/>
              <a:t>  &lt;SRS&gt;PROJCS["NAD83(HARN) / Florida GDL </a:t>
            </a:r>
            <a:r>
              <a:rPr lang="en-US" sz="1400" dirty="0" err="1"/>
              <a:t>Albers",GEOGCS</a:t>
            </a:r>
            <a:r>
              <a:rPr lang="en-US" sz="1400" dirty="0"/>
              <a:t>["NAD83(HARN)",DATUM["NAD83_High_Accuracy_Reference_Network",SPHEROID["GRS 1980",6378137,298.257222101,AUTHORITY["EPSG","7019"]],TOWGS84[0,0,0,0,0,0,0],AUTHORITY["EPSG","6152"]],PRIMEM["Greenwich",0,AUTHORITY["EPSG","8901"]],UNIT["degree",0.0174532925199433,AUTHORITY["EPSG","9122"]],AUTHORITY["EPSG","4152"]],PROJECTION["</a:t>
            </a:r>
            <a:r>
              <a:rPr lang="en-US" sz="1400" dirty="0" err="1"/>
              <a:t>Albers_Conic_Equal_Area</a:t>
            </a:r>
            <a:r>
              <a:rPr lang="en-US" sz="1400" dirty="0"/>
              <a:t>"],PARAMETER["standard_parallel_1",24],PARAMETER["standard_parallel_2",31.5],PARAMETER["latitude_of_center",24],PARAMETER["longitude_of_center",-84],PARAMETER["false_easting",400000],PARAMETER["false_northing",0],UNIT["metre",1,AUTHORITY["EPSG","9001"]],AXIS["X",EAST],AXIS["Y",NORTH],AUTHORITY["EPSG","3087"]]&lt;/SRS&gt;</a:t>
            </a:r>
          </a:p>
          <a:p>
            <a:r>
              <a:rPr lang="pt-BR" sz="1400" dirty="0"/>
              <a:t>  &lt;GeoTransform&gt;  5.3594982359709428e+05,  3.0000448581084310e+01,  0.0000000000000000e+00,  6.4710220398997108e+05,  0.0000000000000000e+00, -3.0000448581084310e+01&lt;/GeoTransform&gt;</a:t>
            </a:r>
          </a:p>
          <a:p>
            <a:r>
              <a:rPr lang="en-US" sz="1400" dirty="0"/>
              <a:t>  &lt;</a:t>
            </a:r>
            <a:r>
              <a:rPr lang="en-US" sz="1400" dirty="0" err="1"/>
              <a:t>VRTRasterBand</a:t>
            </a:r>
            <a:r>
              <a:rPr lang="en-US" sz="1400" dirty="0"/>
              <a:t> </a:t>
            </a:r>
            <a:r>
              <a:rPr lang="en-US" sz="1400" dirty="0" err="1"/>
              <a:t>dataType</a:t>
            </a:r>
            <a:r>
              <a:rPr lang="en-US" sz="1400" dirty="0"/>
              <a:t>="Int16" band="1"&gt;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NoDataValue</a:t>
            </a:r>
            <a:r>
              <a:rPr lang="en-US" sz="1400" dirty="0"/>
              <a:t>&gt;-9999&lt;/</a:t>
            </a:r>
            <a:r>
              <a:rPr lang="en-US" sz="1400" dirty="0" err="1"/>
              <a:t>NoDataValue</a:t>
            </a:r>
            <a:r>
              <a:rPr lang="en-US" sz="1400" dirty="0"/>
              <a:t>&gt;</a:t>
            </a:r>
          </a:p>
          <a:p>
            <a:r>
              <a:rPr lang="en-US" sz="1400" dirty="0"/>
              <a:t>    &lt;</a:t>
            </a:r>
            <a:r>
              <a:rPr lang="en-US" sz="1400" dirty="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dirty="0" err="1"/>
              <a:t>SourceFilename</a:t>
            </a:r>
            <a:r>
              <a:rPr lang="en-US" sz="1400" dirty="0"/>
              <a:t> </a:t>
            </a:r>
            <a:r>
              <a:rPr lang="en-US" sz="1400" dirty="0" err="1"/>
              <a:t>relativeToVRT</a:t>
            </a:r>
            <a:r>
              <a:rPr lang="en-US" sz="1400" dirty="0"/>
              <a:t>="1"&gt;</a:t>
            </a:r>
            <a:br>
              <a:rPr lang="en-US" sz="1400" dirty="0">
                <a:ea typeface="+mn-lt"/>
                <a:cs typeface="+mn-lt"/>
              </a:rPr>
            </a:br>
            <a:r>
              <a:rPr lang="en-US" sz="1400" dirty="0"/>
              <a:t>          </a:t>
            </a:r>
            <a:r>
              <a:rPr lang="en-US" sz="1400" dirty="0">
                <a:solidFill>
                  <a:srgbClr val="FF0000"/>
                </a:solidFill>
              </a:rPr>
              <a:t>  </a:t>
            </a:r>
            <a:r>
              <a:rPr lang="en-US" sz="1400" dirty="0" err="1">
                <a:solidFill>
                  <a:srgbClr val="FF0000"/>
                </a:solidFill>
              </a:rPr>
              <a:t>wgrid.tif</a:t>
            </a:r>
            <a:br>
              <a:rPr lang="en-US" sz="1400" dirty="0">
                <a:solidFill>
                  <a:srgbClr val="FF0000"/>
                </a:solidFill>
                <a:ea typeface="+mn-lt"/>
                <a:cs typeface="+mn-lt"/>
              </a:rPr>
            </a:br>
            <a:r>
              <a:rPr lang="en-US" sz="1400" dirty="0"/>
              <a:t>      &lt;/</a:t>
            </a:r>
            <a:r>
              <a:rPr lang="en-US" sz="1400" dirty="0" err="1"/>
              <a:t>SourceFilename</a:t>
            </a:r>
            <a:r>
              <a:rPr lang="en-US" sz="1400" dirty="0"/>
              <a:t>&gt;</a:t>
            </a:r>
          </a:p>
          <a:p>
            <a:r>
              <a:rPr lang="en-US" sz="1400" dirty="0"/>
              <a:t>      &lt;</a:t>
            </a:r>
            <a:r>
              <a:rPr lang="en-US" sz="1400" dirty="0" err="1"/>
              <a:t>SourceBand</a:t>
            </a:r>
            <a:r>
              <a:rPr lang="en-US" sz="1400" dirty="0"/>
              <a:t>&gt;1&lt;/</a:t>
            </a:r>
            <a:r>
              <a:rPr lang="en-US" sz="1400" dirty="0" err="1"/>
              <a:t>SourceBand</a:t>
            </a:r>
            <a:r>
              <a:rPr lang="en-US" sz="1400" dirty="0"/>
              <a:t>&gt;</a:t>
            </a:r>
          </a:p>
          <a:p>
            <a:r>
              <a:rPr lang="en-US" sz="1400" dirty="0"/>
              <a:t>      &lt;</a:t>
            </a:r>
            <a:r>
              <a:rPr lang="en-US" sz="1400" dirty="0" err="1"/>
              <a:t>SourceProperties</a:t>
            </a:r>
            <a:r>
              <a:rPr lang="en-US" sz="1400" dirty="0"/>
              <a:t> </a:t>
            </a:r>
            <a:r>
              <a:rPr lang="en-US" sz="1400" dirty="0" err="1"/>
              <a:t>RasterXSize</a:t>
            </a:r>
            <a:r>
              <a:rPr lang="en-US" sz="1400" dirty="0"/>
              <a:t>="3554" </a:t>
            </a:r>
            <a:r>
              <a:rPr lang="en-US" sz="1400" dirty="0" err="1"/>
              <a:t>RasterYSize</a:t>
            </a:r>
            <a:r>
              <a:rPr lang="en-US" sz="1400" dirty="0"/>
              <a:t>="6318" </a:t>
            </a:r>
            <a:r>
              <a:rPr lang="en-US" sz="1400" dirty="0" err="1"/>
              <a:t>DataType</a:t>
            </a:r>
            <a:r>
              <a:rPr lang="en-US" sz="1400" dirty="0"/>
              <a:t>="Byte" </a:t>
            </a:r>
            <a:r>
              <a:rPr lang="en-US" sz="1400" dirty="0" err="1"/>
              <a:t>BlockXSize</a:t>
            </a:r>
            <a:r>
              <a:rPr lang="en-US" sz="1400" dirty="0"/>
              <a:t>="256" </a:t>
            </a:r>
            <a:r>
              <a:rPr lang="en-US" sz="1400" dirty="0" err="1"/>
              <a:t>BlockYSize</a:t>
            </a:r>
            <a:r>
              <a:rPr lang="en-US" sz="1400" dirty="0"/>
              <a:t>="256" /&gt;</a:t>
            </a:r>
          </a:p>
          <a:p>
            <a:r>
              <a:rPr lang="en-US" sz="1400" dirty="0"/>
              <a:t>      &lt;</a:t>
            </a:r>
            <a:r>
              <a:rPr lang="en-US" sz="1400" dirty="0" err="1"/>
              <a:t>SrcRect</a:t>
            </a:r>
            <a:r>
              <a:rPr lang="en-US" sz="1400" dirty="0"/>
              <a:t> </a:t>
            </a:r>
            <a:r>
              <a:rPr lang="en-US" sz="1400" dirty="0" err="1"/>
              <a:t>xOff</a:t>
            </a:r>
            <a:r>
              <a:rPr lang="en-US" sz="1400" dirty="0"/>
              <a:t>="0" </a:t>
            </a:r>
            <a:r>
              <a:rPr lang="en-US" sz="1400" dirty="0" err="1"/>
              <a:t>yOff</a:t>
            </a:r>
            <a:r>
              <a:rPr lang="en-US" sz="1400" dirty="0"/>
              <a:t>="0" </a:t>
            </a:r>
            <a:r>
              <a:rPr lang="en-US" sz="1400" dirty="0" err="1"/>
              <a:t>xSize</a:t>
            </a:r>
            <a:r>
              <a:rPr lang="en-US" sz="1400" dirty="0"/>
              <a:t>="3554" </a:t>
            </a:r>
            <a:r>
              <a:rPr lang="en-US" sz="1400" dirty="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      &lt;</a:t>
            </a:r>
            <a:r>
              <a:rPr lang="en-US" sz="1400" dirty="0" err="1"/>
              <a:t>DstRect</a:t>
            </a:r>
            <a:r>
              <a:rPr lang="en-US" sz="1400" dirty="0"/>
              <a:t> </a:t>
            </a:r>
            <a:r>
              <a:rPr lang="en-US" sz="1400" dirty="0" err="1"/>
              <a:t>xOff</a:t>
            </a:r>
            <a:r>
              <a:rPr lang="en-US" sz="1400" dirty="0"/>
              <a:t>="0" </a:t>
            </a:r>
            <a:r>
              <a:rPr lang="en-US" sz="1400" dirty="0" err="1"/>
              <a:t>yOff</a:t>
            </a:r>
            <a:r>
              <a:rPr lang="en-US" sz="1400" dirty="0"/>
              <a:t>="0" </a:t>
            </a:r>
            <a:r>
              <a:rPr lang="en-US" sz="1400" dirty="0" err="1"/>
              <a:t>xSize</a:t>
            </a:r>
            <a:r>
              <a:rPr lang="en-US" sz="1400" dirty="0"/>
              <a:t>="3554" </a:t>
            </a:r>
            <a:r>
              <a:rPr lang="en-US" sz="1400" dirty="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      &lt;NODATA&gt;0&lt;/NODATA&gt;</a:t>
            </a:r>
          </a:p>
          <a:p>
            <a:r>
              <a:rPr lang="en-US" sz="1400" dirty="0"/>
              <a:t>     </a:t>
            </a:r>
            <a:r>
              <a:rPr lang="en-US" sz="1400" dirty="0">
                <a:solidFill>
                  <a:srgbClr val="EEECE1"/>
                </a:solidFill>
              </a:rPr>
              <a:t> &lt;LUT&gt;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       1:20,2:40,3:60,4:80,5:100,6:120,7:140,8:160,9:180,10:200,11:220,12:240,13:260,14:280,15:300,16:320,17:340,18:360,19:380,20:400,21:420,22:440,23:460,24:480,25:500,26:520,27:540,28:560,29:580,30:600,31:620,32:640,33:660,34:680,35:700,36:720,37:740,38:760,39:780,40:800,41:820,42:840,43:860,44:880,45:900,46:920,47:940,48:960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 &lt;/LUT&gt;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/>
              <a:t>    &lt;/</a:t>
            </a:r>
            <a:r>
              <a:rPr lang="en-US" sz="1400" dirty="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  &lt;/</a:t>
            </a:r>
            <a:r>
              <a:rPr lang="en-US" sz="1400" dirty="0" err="1"/>
              <a:t>VRTRasterBand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dirty="0" err="1"/>
              <a:t>VRTDataset</a:t>
            </a:r>
            <a:r>
              <a:rPr lang="en-US" sz="1400" dirty="0"/>
              <a:t>&gt;</a:t>
            </a:r>
          </a:p>
          <a:p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VRT Raster Look Up Table (LUT)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9245"/>
            <a:ext cx="2148944" cy="3844822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056" y="2409245"/>
            <a:ext cx="2148944" cy="3844822"/>
          </a:xfr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wgrid.tif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r"/>
            <a:r>
              <a:rPr lang="en-US" err="1"/>
              <a:t>baselue.vrt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49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61295" y="2409245"/>
            <a:ext cx="58803598" cy="44012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fi-FI" sz="1400" dirty="0"/>
              <a:t>&lt;VRTDataset rasterXSize="3554" rasterYSize="6318"&gt;</a:t>
            </a:r>
          </a:p>
          <a:p>
            <a:r>
              <a:rPr lang="en-US" sz="1400" dirty="0"/>
              <a:t>  &lt;SRS&gt;PROJCS["NAD83(HARN) / Florida GDL </a:t>
            </a:r>
            <a:r>
              <a:rPr lang="en-US" sz="1400" err="1"/>
              <a:t>Albers",GEOGCS</a:t>
            </a:r>
            <a:r>
              <a:rPr lang="en-US" sz="1400" dirty="0"/>
              <a:t>["NAD83(HARN)",DATUM["NAD83_High_Accuracy_Reference_Network",SPHEROID["GRS 1980",6378137,298.257222101,AUTHORITY["EPSG","7019"]],TOWGS84[0,0,0,0,0,0,0],AUTHORITY["EPSG","6152"]],PRIMEM["Greenwich",0,AUTHORITY["EPSG","8901"]],UNIT["degree",0.0174532925199433,AUTHORITY["EPSG","9122"]],AUTHORITY["EPSG","4152"]],PROJECTION["</a:t>
            </a:r>
            <a:r>
              <a:rPr lang="en-US" sz="1400" err="1"/>
              <a:t>Albers_Conic_Equal_Area</a:t>
            </a:r>
            <a:r>
              <a:rPr lang="en-US" sz="1400" dirty="0"/>
              <a:t>"],PARAMETER["standard_parallel_1",24],PARAMETER["standard_parallel_2",31.5],PARAMETER["latitude_of_center",24],PARAMETER["longitude_of_center",-84],PARAMETER["false_easting",400000],PARAMETER["false_northing",0],UNIT["metre",1,AUTHORITY["EPSG","9001"]],AXIS["X",EAST],AXIS["Y",NORTH],AUTHORITY["EPSG","3087"]]&lt;/SRS&gt;</a:t>
            </a:r>
          </a:p>
          <a:p>
            <a:r>
              <a:rPr lang="pt-BR" sz="1400" dirty="0"/>
              <a:t>  &lt;GeoTransform&gt;  5.3594982359709428e+05,  3.0000448581084310e+01,  0.0000000000000000e+00,  6.4710220398997108e+05,  0.0000000000000000e+00, -3.0000448581084310e+01&lt;/GeoTransform&gt;</a:t>
            </a:r>
          </a:p>
          <a:p>
            <a:r>
              <a:rPr lang="en-US" sz="1400" dirty="0"/>
              <a:t>  &lt;</a:t>
            </a:r>
            <a:r>
              <a:rPr lang="en-US" sz="1400" err="1"/>
              <a:t>VRTRasterBand</a:t>
            </a:r>
            <a:r>
              <a:rPr lang="en-US" sz="1400" dirty="0"/>
              <a:t> </a:t>
            </a:r>
            <a:r>
              <a:rPr lang="en-US" sz="1400" err="1"/>
              <a:t>dataType</a:t>
            </a:r>
            <a:r>
              <a:rPr lang="en-US" sz="1400" dirty="0"/>
              <a:t>="Int16" band="1"&gt;</a:t>
            </a:r>
          </a:p>
          <a:p>
            <a:r>
              <a:rPr lang="en-US" sz="1400" dirty="0"/>
              <a:t>    &lt;</a:t>
            </a:r>
            <a:r>
              <a:rPr lang="en-US" sz="1400" err="1"/>
              <a:t>NoDataValue</a:t>
            </a:r>
            <a:r>
              <a:rPr lang="en-US" sz="1400" dirty="0"/>
              <a:t>&gt;-9999&lt;/</a:t>
            </a:r>
            <a:r>
              <a:rPr lang="en-US" sz="1400" err="1"/>
              <a:t>NoDataValue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 &lt;</a:t>
            </a:r>
            <a:r>
              <a:rPr lang="en-US" sz="140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SourceFilename</a:t>
            </a:r>
            <a:r>
              <a:rPr lang="en-US" sz="1400" dirty="0"/>
              <a:t> </a:t>
            </a:r>
            <a:r>
              <a:rPr lang="en-US" sz="1400" err="1"/>
              <a:t>relativeToVRT</a:t>
            </a:r>
            <a:r>
              <a:rPr lang="en-US" sz="1400" dirty="0"/>
              <a:t>="1"&gt;</a:t>
            </a:r>
          </a:p>
          <a:p>
            <a:r>
              <a:rPr lang="en-US" sz="1400" dirty="0"/>
              <a:t>        </a:t>
            </a:r>
            <a:r>
              <a:rPr lang="en-US" sz="1400" dirty="0">
                <a:solidFill>
                  <a:srgbClr val="FF0000"/>
                </a:solidFill>
              </a:rPr>
              <a:t>  NLCD/</a:t>
            </a:r>
            <a:r>
              <a:rPr lang="en-US" sz="1400" err="1">
                <a:solidFill>
                  <a:srgbClr val="FF0000"/>
                </a:solidFill>
              </a:rPr>
              <a:t>NLCD.tif</a:t>
            </a:r>
            <a:endParaRPr lang="en-US" sz="1400" dirty="0">
              <a:solidFill>
                <a:srgbClr val="D99694"/>
              </a:solidFill>
              <a:cs typeface="Calibri"/>
            </a:endParaRPr>
          </a:p>
          <a:p>
            <a:r>
              <a:rPr lang="en-US" sz="1400" dirty="0"/>
              <a:t>      &lt;/</a:t>
            </a:r>
            <a:r>
              <a:rPr lang="en-US" sz="1400" err="1"/>
              <a:t>SourceFilename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SourceBand</a:t>
            </a:r>
            <a:r>
              <a:rPr lang="en-US" sz="1400" dirty="0"/>
              <a:t>&gt;1&lt;/</a:t>
            </a:r>
            <a:r>
              <a:rPr lang="en-US" sz="1400" err="1"/>
              <a:t>SourceBand</a:t>
            </a:r>
            <a:r>
              <a:rPr lang="en-US" sz="1400" dirty="0"/>
              <a:t>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SourceProperties</a:t>
            </a:r>
            <a:r>
              <a:rPr lang="en-US" sz="1400" dirty="0"/>
              <a:t> </a:t>
            </a:r>
            <a:r>
              <a:rPr lang="en-US" sz="1400" err="1"/>
              <a:t>RasterXSize</a:t>
            </a:r>
            <a:r>
              <a:rPr lang="en-US" sz="1400" dirty="0"/>
              <a:t>="3554" </a:t>
            </a:r>
            <a:r>
              <a:rPr lang="en-US" sz="1400" err="1"/>
              <a:t>RasterYSize</a:t>
            </a:r>
            <a:r>
              <a:rPr lang="en-US" sz="1400" dirty="0"/>
              <a:t>="6318" </a:t>
            </a:r>
            <a:r>
              <a:rPr lang="en-US" sz="1400" err="1"/>
              <a:t>DataType</a:t>
            </a:r>
            <a:r>
              <a:rPr lang="en-US" sz="1400" dirty="0"/>
              <a:t>="Byte" </a:t>
            </a:r>
            <a:r>
              <a:rPr lang="en-US" sz="1400" err="1"/>
              <a:t>BlockXSize</a:t>
            </a:r>
            <a:r>
              <a:rPr lang="en-US" sz="1400" dirty="0"/>
              <a:t>="3554" </a:t>
            </a:r>
            <a:r>
              <a:rPr lang="en-US" sz="1400" err="1"/>
              <a:t>BlockYSize</a:t>
            </a:r>
            <a:r>
              <a:rPr lang="en-US" sz="1400" dirty="0"/>
              <a:t>="2" /&gt;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SrcRect</a:t>
            </a:r>
            <a:r>
              <a:rPr lang="en-US" sz="1400" dirty="0"/>
              <a:t> </a:t>
            </a:r>
            <a:r>
              <a:rPr lang="en-US" sz="1400" err="1"/>
              <a:t>xOff</a:t>
            </a:r>
            <a:r>
              <a:rPr lang="en-US" sz="1400" dirty="0"/>
              <a:t>="0" </a:t>
            </a:r>
            <a:r>
              <a:rPr lang="en-US" sz="1400" err="1"/>
              <a:t>yOff</a:t>
            </a:r>
            <a:r>
              <a:rPr lang="en-US" sz="1400" dirty="0"/>
              <a:t>="0" </a:t>
            </a:r>
            <a:r>
              <a:rPr lang="en-US" sz="1400" err="1"/>
              <a:t>xSize</a:t>
            </a:r>
            <a:r>
              <a:rPr lang="en-US" sz="1400" dirty="0"/>
              <a:t>="3554" </a:t>
            </a:r>
            <a:r>
              <a:rPr lang="en-US" sz="140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      &lt;</a:t>
            </a:r>
            <a:r>
              <a:rPr lang="en-US" sz="1400" err="1"/>
              <a:t>DstRect</a:t>
            </a:r>
            <a:r>
              <a:rPr lang="en-US" sz="1400" dirty="0"/>
              <a:t> </a:t>
            </a:r>
            <a:r>
              <a:rPr lang="en-US" sz="1400" err="1"/>
              <a:t>xOff</a:t>
            </a:r>
            <a:r>
              <a:rPr lang="en-US" sz="1400" dirty="0"/>
              <a:t>="0" </a:t>
            </a:r>
            <a:r>
              <a:rPr lang="en-US" sz="1400" err="1"/>
              <a:t>yOff</a:t>
            </a:r>
            <a:r>
              <a:rPr lang="en-US" sz="1400" dirty="0"/>
              <a:t>="0" </a:t>
            </a:r>
            <a:r>
              <a:rPr lang="en-US" sz="1400" err="1"/>
              <a:t>xSize</a:t>
            </a:r>
            <a:r>
              <a:rPr lang="en-US" sz="1400" dirty="0"/>
              <a:t>="3554" </a:t>
            </a:r>
            <a:r>
              <a:rPr lang="en-US" sz="1400" err="1"/>
              <a:t>ySize</a:t>
            </a:r>
            <a:r>
              <a:rPr lang="en-US" sz="1400" dirty="0"/>
              <a:t>="6318" /&gt;</a:t>
            </a:r>
          </a:p>
          <a:p>
            <a:r>
              <a:rPr lang="en-US" sz="1400" dirty="0"/>
              <a:t>      &lt;NODATA&gt;0&lt;/NODATA&gt;</a:t>
            </a:r>
          </a:p>
          <a:p>
            <a:r>
              <a:rPr lang="en-US" sz="1400" dirty="0"/>
              <a:t>    </a:t>
            </a:r>
            <a:r>
              <a:rPr lang="en-US" sz="1400" dirty="0">
                <a:solidFill>
                  <a:srgbClr val="EEECE1"/>
                </a:solidFill>
              </a:rPr>
              <a:t>  &lt;LUT&gt;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       11:1,12:1,21:2,22:3,23:4,24:5,31:6,41:7,42:7,43:7,52:8,71:9,81:10,82:11,90:12,95:12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>
                <a:solidFill>
                  <a:srgbClr val="EEECE1"/>
                </a:solidFill>
              </a:rPr>
              <a:t>      &lt;/LUT&gt;</a:t>
            </a:r>
            <a:endParaRPr lang="en-US" sz="1400" dirty="0">
              <a:solidFill>
                <a:srgbClr val="EEECE1"/>
              </a:solidFill>
              <a:cs typeface="Calibri"/>
            </a:endParaRPr>
          </a:p>
          <a:p>
            <a:r>
              <a:rPr lang="en-US" sz="1400" dirty="0"/>
              <a:t>    &lt;/</a:t>
            </a:r>
            <a:r>
              <a:rPr lang="en-US" sz="1400" err="1"/>
              <a:t>ComplexSource</a:t>
            </a:r>
            <a:r>
              <a:rPr lang="en-US" sz="1400" dirty="0"/>
              <a:t>&gt;</a:t>
            </a:r>
          </a:p>
          <a:p>
            <a:r>
              <a:rPr lang="en-US" sz="1400" dirty="0"/>
              <a:t>  &lt;/</a:t>
            </a:r>
            <a:r>
              <a:rPr lang="en-US" sz="1400" err="1"/>
              <a:t>VRTRasterBand</a:t>
            </a:r>
            <a:r>
              <a:rPr lang="en-US" sz="1400" dirty="0"/>
              <a:t>&gt;</a:t>
            </a:r>
          </a:p>
          <a:p>
            <a:r>
              <a:rPr lang="en-US" sz="1400" dirty="0"/>
              <a:t>&lt;/</a:t>
            </a:r>
            <a:r>
              <a:rPr lang="en-US" sz="1400" err="1"/>
              <a:t>VRTDataset</a:t>
            </a:r>
            <a:r>
              <a:rPr lang="en-US" sz="1400" dirty="0"/>
              <a:t>&gt;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VRT Raster Look Up Table (LUT)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9245"/>
            <a:ext cx="1990994" cy="3844822"/>
          </a:xfrm>
        </p:spPr>
      </p:pic>
      <p:pic>
        <p:nvPicPr>
          <p:cNvPr id="14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851" y="2409245"/>
            <a:ext cx="2149149" cy="3849624"/>
          </a:xfr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NLCD.tif</a:t>
            </a:r>
            <a:endParaRPr lang="en-US" dirty="0">
              <a:solidFill>
                <a:srgbClr val="D99694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r"/>
            <a:r>
              <a:rPr lang="en-US" err="1"/>
              <a:t>hspflue.vrt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21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VRT Raster Look Up Table (LUT)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Content Placeholder 10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74131"/>
            <a:ext cx="2148944" cy="3844822"/>
          </a:xfrm>
        </p:spPr>
      </p:pic>
      <p:pic>
        <p:nvPicPr>
          <p:cNvPr id="14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651" y="2469329"/>
            <a:ext cx="2149149" cy="3849624"/>
          </a:xfr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baselue.vrt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r"/>
            <a:r>
              <a:rPr lang="en-US" err="1"/>
              <a:t>hspflue.vrt</a:t>
            </a:r>
            <a:endParaRPr lang="en-US"/>
          </a:p>
        </p:txBody>
      </p:sp>
      <p:sp>
        <p:nvSpPr>
          <p:cNvPr id="2" name="Cross 1"/>
          <p:cNvSpPr/>
          <p:nvPr/>
        </p:nvSpPr>
        <p:spPr>
          <a:xfrm>
            <a:off x="4004582" y="3878603"/>
            <a:ext cx="1134835" cy="1118507"/>
          </a:xfrm>
          <a:prstGeom prst="plus">
            <a:avLst>
              <a:gd name="adj" fmla="val 447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95848"/>
      </p:ext>
    </p:extLst>
  </p:cSld>
  <p:clrMapOvr>
    <a:masterClrMapping/>
  </p:clrMapOvr>
</p:sld>
</file>

<file path=ppt/theme/theme1.xml><?xml version="1.0" encoding="utf-8"?>
<a:theme xmlns:a="http://schemas.openxmlformats.org/drawingml/2006/main" name="SJRWMD 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pressTheme_template_4-3.pptx" id="{0D965AB1-1B92-446F-A763-68BB3A92A634}" vid="{9A55F36E-9ECF-4E4E-818E-535C1D7769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1555</Words>
  <Application>Microsoft Office PowerPoint</Application>
  <PresentationFormat>On-screen Show (4:3)</PresentationFormat>
  <Paragraphs>191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SJRWMD presentation template</vt:lpstr>
      <vt:lpstr>PowerPoint Presentation</vt:lpstr>
      <vt:lpstr>What is a VRT?</vt:lpstr>
      <vt:lpstr>Why VRT?</vt:lpstr>
      <vt:lpstr>VRT Transformations</vt:lpstr>
      <vt:lpstr>Post-Processing</vt:lpstr>
      <vt:lpstr>Create Raster of PERLND Labels</vt:lpstr>
      <vt:lpstr>VRT Raster Look Up Table (LUT)</vt:lpstr>
      <vt:lpstr>VRT Raster Look Up Table (LUT)</vt:lpstr>
      <vt:lpstr>VRT Raster Look Up Table (LUT)</vt:lpstr>
      <vt:lpstr>PERLND Raster</vt:lpstr>
      <vt:lpstr>hspfbintoolbox</vt:lpstr>
      <vt:lpstr>VRT Raster Look Up Table (LUT)</vt:lpstr>
      <vt:lpstr>VRT to Mosaic</vt:lpstr>
      <vt:lpstr>Zonalstats</vt:lpstr>
      <vt:lpstr>SQL Vector Selection by Attributes</vt:lpstr>
      <vt:lpstr>SQL Vector Selection by Attributes</vt:lpstr>
      <vt:lpstr>SQL Vector Attribute Calculations</vt:lpstr>
      <vt:lpstr>SQL Vector Geometry Calculatiions</vt:lpstr>
      <vt:lpstr>SQL Vector Geometry Union</vt:lpstr>
      <vt:lpstr>SQL Vector CSV 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Tim Cera</cp:lastModifiedBy>
  <cp:revision>95</cp:revision>
  <dcterms:modified xsi:type="dcterms:W3CDTF">2018-04-25T12:02:00Z</dcterms:modified>
</cp:coreProperties>
</file>